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56" r:id="rId2"/>
    <p:sldId id="283" r:id="rId3"/>
    <p:sldId id="296" r:id="rId4"/>
    <p:sldId id="297" r:id="rId5"/>
    <p:sldId id="298" r:id="rId6"/>
    <p:sldId id="299" r:id="rId7"/>
    <p:sldId id="300" r:id="rId8"/>
    <p:sldId id="301" r:id="rId9"/>
    <p:sldId id="257" r:id="rId10"/>
    <p:sldId id="263" r:id="rId11"/>
    <p:sldId id="258" r:id="rId12"/>
    <p:sldId id="264" r:id="rId13"/>
    <p:sldId id="265" r:id="rId14"/>
    <p:sldId id="266" r:id="rId15"/>
    <p:sldId id="273" r:id="rId16"/>
    <p:sldId id="267" r:id="rId17"/>
    <p:sldId id="259" r:id="rId18"/>
    <p:sldId id="279" r:id="rId19"/>
    <p:sldId id="260" r:id="rId20"/>
    <p:sldId id="269" r:id="rId21"/>
    <p:sldId id="270" r:id="rId22"/>
    <p:sldId id="261" r:id="rId23"/>
    <p:sldId id="275" r:id="rId24"/>
    <p:sldId id="276" r:id="rId25"/>
    <p:sldId id="262" r:id="rId26"/>
    <p:sldId id="290" r:id="rId27"/>
    <p:sldId id="292" r:id="rId28"/>
    <p:sldId id="281" r:id="rId29"/>
    <p:sldId id="288" r:id="rId30"/>
    <p:sldId id="289" r:id="rId31"/>
    <p:sldId id="293" r:id="rId32"/>
    <p:sldId id="294" r:id="rId33"/>
    <p:sldId id="284" r:id="rId34"/>
    <p:sldId id="295"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44800"/>
    <a:srgbClr val="1B3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4" d="100"/>
          <a:sy n="104" d="100"/>
        </p:scale>
        <p:origin x="-17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EA85477-58DC-43AE-BF81-FDDC9B995474}" type="datetimeFigureOut">
              <a:rPr lang="en-US" smtClean="0"/>
              <a:pPr/>
              <a:t>1/20/2012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0BE474-156F-407C-896B-91D8C2CF2249}" type="slidenum">
              <a:rPr lang="en-US" smtClean="0"/>
              <a:pPr/>
              <a:t>‹#›</a:t>
            </a:fld>
            <a:endParaRPr lang="en-US"/>
          </a:p>
        </p:txBody>
      </p:sp>
    </p:spTree>
    <p:extLst>
      <p:ext uri="{BB962C8B-B14F-4D97-AF65-F5344CB8AC3E}">
        <p14:creationId xmlns:p14="http://schemas.microsoft.com/office/powerpoint/2010/main" xmlns="" val="32830332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34D147-219D-44CD-8238-24EA4F258E9C}" type="datetimeFigureOut">
              <a:rPr lang="en-US" smtClean="0"/>
              <a:pPr/>
              <a:t>1/20/2012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983C81-CD8F-444B-B481-95EF10391A6B}" type="slidenum">
              <a:rPr lang="en-US" smtClean="0"/>
              <a:pPr/>
              <a:t>‹#›</a:t>
            </a:fld>
            <a:endParaRPr lang="en-US"/>
          </a:p>
        </p:txBody>
      </p:sp>
    </p:spTree>
    <p:extLst>
      <p:ext uri="{BB962C8B-B14F-4D97-AF65-F5344CB8AC3E}">
        <p14:creationId xmlns:p14="http://schemas.microsoft.com/office/powerpoint/2010/main" xmlns="" val="3069380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8E6861-3899-430E-AC9F-4AF2BCF1E422}"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228018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8E6861-3899-430E-AC9F-4AF2BCF1E422}"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42580060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8E6861-3899-430E-AC9F-4AF2BCF1E422}"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381904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8E6861-3899-430E-AC9F-4AF2BCF1E422}"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446353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8E6861-3899-430E-AC9F-4AF2BCF1E422}" type="datetimeFigureOut">
              <a:rPr lang="en-US" smtClean="0"/>
              <a:pPr/>
              <a:t>1/20/2012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3269996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8E6861-3899-430E-AC9F-4AF2BCF1E422}"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3752445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8E6861-3899-430E-AC9F-4AF2BCF1E422}" type="datetimeFigureOut">
              <a:rPr lang="en-US" smtClean="0"/>
              <a:pPr/>
              <a:t>1/20/2012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698312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8E6861-3899-430E-AC9F-4AF2BCF1E422}" type="datetimeFigureOut">
              <a:rPr lang="en-US" smtClean="0"/>
              <a:pPr/>
              <a:t>1/20/2012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219717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8E6861-3899-430E-AC9F-4AF2BCF1E422}" type="datetimeFigureOut">
              <a:rPr lang="en-US" smtClean="0"/>
              <a:pPr/>
              <a:t>1/20/2012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664008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8E6861-3899-430E-AC9F-4AF2BCF1E422}"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3485871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8E6861-3899-430E-AC9F-4AF2BCF1E422}" type="datetimeFigureOut">
              <a:rPr lang="en-US" smtClean="0"/>
              <a:pPr/>
              <a:t>1/20/2012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29855438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5000"/>
            <a:lum/>
          </a:blip>
          <a:srcRect/>
          <a:stretch>
            <a:fillRect l="-6000" r="-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8E6861-3899-430E-AC9F-4AF2BCF1E422}" type="datetimeFigureOut">
              <a:rPr lang="en-US" smtClean="0"/>
              <a:pPr/>
              <a:t>1/20/2012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9D73F-D87E-43F7-9458-3305B7945C4B}" type="slidenum">
              <a:rPr lang="en-US" smtClean="0"/>
              <a:pPr/>
              <a:t>‹#›</a:t>
            </a:fld>
            <a:endParaRPr lang="en-US"/>
          </a:p>
        </p:txBody>
      </p:sp>
    </p:spTree>
    <p:extLst>
      <p:ext uri="{BB962C8B-B14F-4D97-AF65-F5344CB8AC3E}">
        <p14:creationId xmlns:p14="http://schemas.microsoft.com/office/powerpoint/2010/main" xmlns="" val="4051144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11.xml"/><Relationship Id="rId7" Type="http://schemas.openxmlformats.org/officeDocument/2006/relationships/slide" Target="slide33.xml"/><Relationship Id="rId2" Type="http://schemas.openxmlformats.org/officeDocument/2006/relationships/slide" Target="slide9.xml"/><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slide" Target="slide19.xml"/><Relationship Id="rId4" Type="http://schemas.openxmlformats.org/officeDocument/2006/relationships/slide" Target="slide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Cost%20and%20Revenue%20Model.xlsx"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52400"/>
            <a:ext cx="8534400" cy="1470025"/>
          </a:xfrm>
        </p:spPr>
        <p:txBody>
          <a:bodyPr>
            <a:noAutofit/>
          </a:bodyPr>
          <a:lstStyle/>
          <a:p>
            <a:r>
              <a:rPr lang="en-US" sz="7200" b="1" dirty="0" smtClean="0">
                <a:solidFill>
                  <a:srgbClr val="244800"/>
                </a:solidFill>
                <a:latin typeface="Cambria Math" pitchFamily="18" charset="0"/>
                <a:ea typeface="Cambria Math" pitchFamily="18" charset="0"/>
              </a:rPr>
              <a:t>Natural Gas Fracking</a:t>
            </a:r>
            <a:endParaRPr lang="en-US" sz="7200" b="1" dirty="0">
              <a:solidFill>
                <a:srgbClr val="244800"/>
              </a:solidFill>
              <a:latin typeface="Cambria Math" pitchFamily="18" charset="0"/>
              <a:ea typeface="Cambria Math" pitchFamily="18" charset="0"/>
            </a:endParaRPr>
          </a:p>
        </p:txBody>
      </p:sp>
      <p:sp>
        <p:nvSpPr>
          <p:cNvPr id="12" name="TextBox 11">
            <a:hlinkClick r:id="rId2" action="ppaction://hlinksldjump"/>
          </p:cNvPr>
          <p:cNvSpPr txBox="1"/>
          <p:nvPr/>
        </p:nvSpPr>
        <p:spPr>
          <a:xfrm>
            <a:off x="370235" y="3040667"/>
            <a:ext cx="1981200" cy="707886"/>
          </a:xfrm>
          <a:prstGeom prst="rect">
            <a:avLst/>
          </a:prstGeom>
          <a:noFill/>
        </p:spPr>
        <p:txBody>
          <a:bodyPr wrap="square" rtlCol="0">
            <a:spAutoFit/>
          </a:bodyPr>
          <a:lstStyle/>
          <a:p>
            <a:r>
              <a:rPr lang="en-US" sz="4000" u="sng" dirty="0">
                <a:solidFill>
                  <a:srgbClr val="244800"/>
                </a:solidFill>
                <a:latin typeface="Cambria Math" pitchFamily="18" charset="0"/>
                <a:ea typeface="Cambria Math" pitchFamily="18" charset="0"/>
              </a:rPr>
              <a:t>Leasing</a:t>
            </a:r>
          </a:p>
        </p:txBody>
      </p:sp>
      <p:sp>
        <p:nvSpPr>
          <p:cNvPr id="13" name="TextBox 12">
            <a:hlinkClick r:id="rId3" action="ppaction://hlinksldjump"/>
          </p:cNvPr>
          <p:cNvSpPr txBox="1"/>
          <p:nvPr/>
        </p:nvSpPr>
        <p:spPr>
          <a:xfrm>
            <a:off x="2646218" y="3060093"/>
            <a:ext cx="1752600" cy="707886"/>
          </a:xfrm>
          <a:prstGeom prst="rect">
            <a:avLst/>
          </a:prstGeom>
          <a:noFill/>
        </p:spPr>
        <p:txBody>
          <a:bodyPr wrap="square" rtlCol="0">
            <a:spAutoFit/>
          </a:bodyPr>
          <a:lstStyle/>
          <a:p>
            <a:r>
              <a:rPr lang="en-US" sz="4000" u="sng" dirty="0" smtClean="0">
                <a:solidFill>
                  <a:srgbClr val="244800"/>
                </a:solidFill>
                <a:latin typeface="Cambria Math" pitchFamily="18" charset="0"/>
                <a:ea typeface="Cambria Math" pitchFamily="18" charset="0"/>
              </a:rPr>
              <a:t>Set-Up</a:t>
            </a:r>
            <a:endParaRPr lang="en-US" sz="4000" u="sng" dirty="0">
              <a:solidFill>
                <a:srgbClr val="244800"/>
              </a:solidFill>
              <a:latin typeface="Cambria Math" pitchFamily="18" charset="0"/>
              <a:ea typeface="Cambria Math" pitchFamily="18" charset="0"/>
            </a:endParaRPr>
          </a:p>
        </p:txBody>
      </p:sp>
      <p:sp>
        <p:nvSpPr>
          <p:cNvPr id="14" name="TextBox 13">
            <a:hlinkClick r:id="rId4" action="ppaction://hlinksldjump"/>
          </p:cNvPr>
          <p:cNvSpPr txBox="1"/>
          <p:nvPr/>
        </p:nvSpPr>
        <p:spPr>
          <a:xfrm>
            <a:off x="4846781" y="3060093"/>
            <a:ext cx="1688727" cy="707886"/>
          </a:xfrm>
          <a:prstGeom prst="rect">
            <a:avLst/>
          </a:prstGeom>
          <a:noFill/>
        </p:spPr>
        <p:txBody>
          <a:bodyPr wrap="square" rtlCol="0">
            <a:spAutoFit/>
          </a:bodyPr>
          <a:lstStyle/>
          <a:p>
            <a:r>
              <a:rPr lang="en-US" sz="4000" u="sng" dirty="0" smtClean="0">
                <a:solidFill>
                  <a:srgbClr val="244800"/>
                </a:solidFill>
                <a:latin typeface="Cambria Math" pitchFamily="18" charset="0"/>
                <a:ea typeface="Cambria Math" pitchFamily="18" charset="0"/>
              </a:rPr>
              <a:t>Usage</a:t>
            </a:r>
            <a:endParaRPr lang="en-US" sz="4000" u="sng" dirty="0">
              <a:solidFill>
                <a:srgbClr val="244800"/>
              </a:solidFill>
              <a:latin typeface="Cambria Math" pitchFamily="18" charset="0"/>
              <a:ea typeface="Cambria Math" pitchFamily="18" charset="0"/>
            </a:endParaRPr>
          </a:p>
        </p:txBody>
      </p:sp>
      <p:sp>
        <p:nvSpPr>
          <p:cNvPr id="15" name="TextBox 14">
            <a:hlinkClick r:id="rId5" action="ppaction://hlinksldjump"/>
          </p:cNvPr>
          <p:cNvSpPr txBox="1"/>
          <p:nvPr/>
        </p:nvSpPr>
        <p:spPr>
          <a:xfrm>
            <a:off x="6675483" y="3060093"/>
            <a:ext cx="2275114" cy="707886"/>
          </a:xfrm>
          <a:prstGeom prst="rect">
            <a:avLst/>
          </a:prstGeom>
          <a:noFill/>
        </p:spPr>
        <p:txBody>
          <a:bodyPr wrap="square" rtlCol="0">
            <a:spAutoFit/>
          </a:bodyPr>
          <a:lstStyle/>
          <a:p>
            <a:r>
              <a:rPr lang="en-US" sz="4000" u="sng" dirty="0" smtClean="0">
                <a:solidFill>
                  <a:srgbClr val="244800"/>
                </a:solidFill>
                <a:latin typeface="Cambria Math" pitchFamily="18" charset="0"/>
                <a:ea typeface="Cambria Math" pitchFamily="18" charset="0"/>
              </a:rPr>
              <a:t>Clean-Up</a:t>
            </a:r>
            <a:endParaRPr lang="en-US" sz="4000" u="sng" dirty="0">
              <a:solidFill>
                <a:srgbClr val="244800"/>
              </a:solidFill>
              <a:latin typeface="Cambria Math" pitchFamily="18" charset="0"/>
              <a:ea typeface="Cambria Math" pitchFamily="18" charset="0"/>
            </a:endParaRPr>
          </a:p>
        </p:txBody>
      </p:sp>
      <p:sp>
        <p:nvSpPr>
          <p:cNvPr id="16" name="TextBox 15">
            <a:hlinkClick r:id="rId6" action="ppaction://hlinksldjump"/>
          </p:cNvPr>
          <p:cNvSpPr txBox="1"/>
          <p:nvPr/>
        </p:nvSpPr>
        <p:spPr>
          <a:xfrm>
            <a:off x="1360835" y="3806580"/>
            <a:ext cx="6553200" cy="707886"/>
          </a:xfrm>
          <a:prstGeom prst="rect">
            <a:avLst/>
          </a:prstGeom>
          <a:noFill/>
        </p:spPr>
        <p:txBody>
          <a:bodyPr wrap="square" rtlCol="0">
            <a:spAutoFit/>
          </a:bodyPr>
          <a:lstStyle/>
          <a:p>
            <a:r>
              <a:rPr lang="en-US" sz="4000" u="sng" dirty="0" smtClean="0">
                <a:solidFill>
                  <a:srgbClr val="244800"/>
                </a:solidFill>
                <a:latin typeface="Cambria Math" pitchFamily="18" charset="0"/>
                <a:ea typeface="Cambria Math" pitchFamily="18" charset="0"/>
              </a:rPr>
              <a:t>Advantages &amp; Disadvantages</a:t>
            </a:r>
            <a:endParaRPr lang="en-US" sz="4000" u="sng" dirty="0">
              <a:solidFill>
                <a:srgbClr val="244800"/>
              </a:solidFill>
              <a:latin typeface="Cambria Math" pitchFamily="18" charset="0"/>
              <a:ea typeface="Cambria Math" pitchFamily="18" charset="0"/>
            </a:endParaRPr>
          </a:p>
        </p:txBody>
      </p:sp>
      <p:sp>
        <p:nvSpPr>
          <p:cNvPr id="17" name="TextBox 16">
            <a:hlinkClick r:id="" action="ppaction://hlinkshowjump?jump=nextslide"/>
          </p:cNvPr>
          <p:cNvSpPr txBox="1"/>
          <p:nvPr/>
        </p:nvSpPr>
        <p:spPr>
          <a:xfrm>
            <a:off x="1910080" y="2327210"/>
            <a:ext cx="5531682" cy="707886"/>
          </a:xfrm>
          <a:prstGeom prst="rect">
            <a:avLst/>
          </a:prstGeom>
          <a:noFill/>
        </p:spPr>
        <p:txBody>
          <a:bodyPr wrap="none" rtlCol="0">
            <a:spAutoFit/>
          </a:bodyPr>
          <a:lstStyle/>
          <a:p>
            <a:r>
              <a:rPr lang="en-US" sz="4000" u="sng" dirty="0" smtClean="0">
                <a:solidFill>
                  <a:srgbClr val="244800"/>
                </a:solidFill>
                <a:latin typeface="Cambria Math" pitchFamily="18" charset="0"/>
                <a:ea typeface="Cambria Math" pitchFamily="18" charset="0"/>
              </a:rPr>
              <a:t>Fracking </a:t>
            </a:r>
            <a:r>
              <a:rPr lang="en-US" sz="4000" u="sng" smtClean="0">
                <a:solidFill>
                  <a:srgbClr val="244800"/>
                </a:solidFill>
                <a:latin typeface="Cambria Math" pitchFamily="18" charset="0"/>
                <a:ea typeface="Cambria Math" pitchFamily="18" charset="0"/>
              </a:rPr>
              <a:t>Process Photos</a:t>
            </a:r>
            <a:endParaRPr lang="en-US" sz="4000" u="sng" dirty="0">
              <a:solidFill>
                <a:srgbClr val="244800"/>
              </a:solidFill>
              <a:latin typeface="Cambria Math" pitchFamily="18" charset="0"/>
              <a:ea typeface="Cambria Math" pitchFamily="18" charset="0"/>
            </a:endParaRPr>
          </a:p>
        </p:txBody>
      </p:sp>
      <p:sp>
        <p:nvSpPr>
          <p:cNvPr id="3" name="TextBox 2"/>
          <p:cNvSpPr txBox="1"/>
          <p:nvPr/>
        </p:nvSpPr>
        <p:spPr>
          <a:xfrm>
            <a:off x="228600" y="1524000"/>
            <a:ext cx="8763000" cy="707886"/>
          </a:xfrm>
          <a:prstGeom prst="rect">
            <a:avLst/>
          </a:prstGeom>
          <a:noFill/>
        </p:spPr>
        <p:txBody>
          <a:bodyPr wrap="square" rtlCol="0">
            <a:spAutoFit/>
          </a:bodyPr>
          <a:lstStyle/>
          <a:p>
            <a:pPr algn="ctr"/>
            <a:r>
              <a:rPr lang="en-US" sz="2000" dirty="0" smtClean="0">
                <a:solidFill>
                  <a:srgbClr val="244800"/>
                </a:solidFill>
                <a:latin typeface="Cambria Math" pitchFamily="18" charset="0"/>
                <a:ea typeface="Cambria Math" pitchFamily="18" charset="0"/>
              </a:rPr>
              <a:t>This is your homepage. </a:t>
            </a:r>
          </a:p>
          <a:p>
            <a:pPr algn="ctr"/>
            <a:r>
              <a:rPr lang="en-US" sz="2000" dirty="0" smtClean="0">
                <a:solidFill>
                  <a:srgbClr val="244800"/>
                </a:solidFill>
                <a:latin typeface="Cambria Math" pitchFamily="18" charset="0"/>
                <a:ea typeface="Cambria Math" pitchFamily="18" charset="0"/>
              </a:rPr>
              <a:t>Click on one of the links to learn more about each stage.</a:t>
            </a:r>
            <a:endParaRPr lang="en-US" sz="2000" dirty="0">
              <a:solidFill>
                <a:srgbClr val="244800"/>
              </a:solidFill>
              <a:latin typeface="Cambria Math" pitchFamily="18" charset="0"/>
              <a:ea typeface="Cambria Math" pitchFamily="18" charset="0"/>
            </a:endParaRPr>
          </a:p>
        </p:txBody>
      </p:sp>
      <p:sp>
        <p:nvSpPr>
          <p:cNvPr id="4" name="TextBox 3">
            <a:hlinkClick r:id="rId7" action="ppaction://hlinksldjump"/>
          </p:cNvPr>
          <p:cNvSpPr txBox="1"/>
          <p:nvPr/>
        </p:nvSpPr>
        <p:spPr>
          <a:xfrm>
            <a:off x="2442583" y="4778514"/>
            <a:ext cx="4335033" cy="707886"/>
          </a:xfrm>
          <a:prstGeom prst="rect">
            <a:avLst/>
          </a:prstGeom>
          <a:noFill/>
        </p:spPr>
        <p:txBody>
          <a:bodyPr wrap="none" rtlCol="0">
            <a:spAutoFit/>
          </a:bodyPr>
          <a:lstStyle/>
          <a:p>
            <a:r>
              <a:rPr lang="en-US" sz="4000" u="sng" dirty="0" smtClean="0">
                <a:solidFill>
                  <a:schemeClr val="accent2">
                    <a:lumMod val="50000"/>
                  </a:schemeClr>
                </a:solidFill>
                <a:latin typeface="Cambria Math" pitchFamily="18" charset="0"/>
                <a:ea typeface="Cambria Math" pitchFamily="18" charset="0"/>
              </a:rPr>
              <a:t>Excel Cost Analysis</a:t>
            </a:r>
            <a:endParaRPr lang="en-US" sz="4000" u="sng" dirty="0">
              <a:solidFill>
                <a:schemeClr val="accent2">
                  <a:lumMod val="50000"/>
                </a:schemeClr>
              </a:solidFill>
              <a:latin typeface="Cambria Math" pitchFamily="18" charset="0"/>
              <a:ea typeface="Cambria Math" pitchFamily="18" charset="0"/>
            </a:endParaRPr>
          </a:p>
        </p:txBody>
      </p:sp>
      <p:sp>
        <p:nvSpPr>
          <p:cNvPr id="5" name="TextBox 4"/>
          <p:cNvSpPr txBox="1"/>
          <p:nvPr/>
        </p:nvSpPr>
        <p:spPr>
          <a:xfrm>
            <a:off x="3761135" y="5486400"/>
            <a:ext cx="1752600" cy="707886"/>
          </a:xfrm>
          <a:prstGeom prst="rect">
            <a:avLst/>
          </a:prstGeom>
          <a:noFill/>
        </p:spPr>
        <p:txBody>
          <a:bodyPr wrap="square" rtlCol="0">
            <a:spAutoFit/>
          </a:bodyPr>
          <a:lstStyle/>
          <a:p>
            <a:r>
              <a:rPr lang="en-US" sz="4000" u="sng" dirty="0" smtClean="0">
                <a:solidFill>
                  <a:schemeClr val="accent3">
                    <a:lumMod val="50000"/>
                  </a:schemeClr>
                </a:solidFill>
                <a:latin typeface="Cambria Math" pitchFamily="18" charset="0"/>
                <a:ea typeface="Cambria Math" pitchFamily="18" charset="0"/>
                <a:hlinkClick r:id="rId8" action="ppaction://hlinksldjump"/>
              </a:rPr>
              <a:t>Credits</a:t>
            </a:r>
            <a:endParaRPr lang="en-US" sz="4000" u="sng" dirty="0">
              <a:solidFill>
                <a:schemeClr val="accent3">
                  <a:lumMod val="50000"/>
                </a:schemeClr>
              </a:solidFill>
              <a:latin typeface="Cambria Math" pitchFamily="18" charset="0"/>
              <a:ea typeface="Cambria Math" pitchFamily="18" charset="0"/>
            </a:endParaRPr>
          </a:p>
        </p:txBody>
      </p:sp>
    </p:spTree>
    <p:extLst>
      <p:ext uri="{BB962C8B-B14F-4D97-AF65-F5344CB8AC3E}">
        <p14:creationId xmlns:p14="http://schemas.microsoft.com/office/powerpoint/2010/main" xmlns="" val="26627776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47057"/>
            <a:ext cx="8534400" cy="5410200"/>
          </a:xfrm>
        </p:spPr>
        <p:txBody>
          <a:bodyPr>
            <a:normAutofit fontScale="85000" lnSpcReduction="20000"/>
          </a:bodyPr>
          <a:lstStyle/>
          <a:p>
            <a:pPr lvl="0">
              <a:lnSpc>
                <a:spcPct val="120000"/>
              </a:lnSpc>
              <a:spcBef>
                <a:spcPts val="0"/>
              </a:spcBef>
            </a:pPr>
            <a:r>
              <a:rPr lang="en-US" sz="2800" dirty="0" smtClean="0">
                <a:solidFill>
                  <a:srgbClr val="244800"/>
                </a:solidFill>
                <a:latin typeface="Cambria Math" pitchFamily="18" charset="0"/>
                <a:ea typeface="Cambria Math" pitchFamily="18" charset="0"/>
              </a:rPr>
              <a:t>Exploratory Phase</a:t>
            </a:r>
            <a:endParaRPr lang="en-US" sz="2800" dirty="0">
              <a:solidFill>
                <a:srgbClr val="244800"/>
              </a:solidFill>
              <a:latin typeface="Cambria Math" pitchFamily="18" charset="0"/>
              <a:ea typeface="Cambria Math" pitchFamily="18" charset="0"/>
            </a:endParaRPr>
          </a:p>
          <a:p>
            <a:pPr lvl="1">
              <a:lnSpc>
                <a:spcPct val="120000"/>
              </a:lnSpc>
              <a:spcBef>
                <a:spcPts val="0"/>
              </a:spcBef>
            </a:pPr>
            <a:r>
              <a:rPr lang="en-US" dirty="0">
                <a:solidFill>
                  <a:srgbClr val="244800"/>
                </a:solidFill>
                <a:latin typeface="Cambria Math" pitchFamily="18" charset="0"/>
                <a:ea typeface="Cambria Math" pitchFamily="18" charset="0"/>
              </a:rPr>
              <a:t>A portion of Wayne County has been taken onto an exploratory stage which is decided by the lessee.</a:t>
            </a:r>
          </a:p>
          <a:p>
            <a:pPr lvl="1">
              <a:lnSpc>
                <a:spcPct val="120000"/>
              </a:lnSpc>
              <a:spcBef>
                <a:spcPts val="0"/>
              </a:spcBef>
            </a:pPr>
            <a:r>
              <a:rPr lang="en-US" dirty="0">
                <a:solidFill>
                  <a:srgbClr val="244800"/>
                </a:solidFill>
                <a:latin typeface="Cambria Math" pitchFamily="18" charset="0"/>
                <a:ea typeface="Cambria Math" pitchFamily="18" charset="0"/>
              </a:rPr>
              <a:t>$1,100 per acre is paid to the landowner for leasing their property to the gas company and allowing them to explore for natural gas in the Marcellus shale.</a:t>
            </a:r>
          </a:p>
          <a:p>
            <a:pPr lvl="0">
              <a:lnSpc>
                <a:spcPct val="120000"/>
              </a:lnSpc>
              <a:spcBef>
                <a:spcPts val="0"/>
              </a:spcBef>
            </a:pPr>
            <a:r>
              <a:rPr lang="en-US" sz="2800" dirty="0">
                <a:solidFill>
                  <a:srgbClr val="244800"/>
                </a:solidFill>
                <a:latin typeface="Cambria Math" pitchFamily="18" charset="0"/>
                <a:ea typeface="Cambria Math" pitchFamily="18" charset="0"/>
              </a:rPr>
              <a:t>Developmental </a:t>
            </a:r>
            <a:r>
              <a:rPr lang="en-US" sz="2800" dirty="0" smtClean="0">
                <a:solidFill>
                  <a:srgbClr val="244800"/>
                </a:solidFill>
                <a:latin typeface="Cambria Math" pitchFamily="18" charset="0"/>
                <a:ea typeface="Cambria Math" pitchFamily="18" charset="0"/>
              </a:rPr>
              <a:t>Phase</a:t>
            </a:r>
            <a:endParaRPr lang="en-US" sz="2800" dirty="0">
              <a:solidFill>
                <a:srgbClr val="244800"/>
              </a:solidFill>
              <a:latin typeface="Cambria Math" pitchFamily="18" charset="0"/>
              <a:ea typeface="Cambria Math" pitchFamily="18" charset="0"/>
            </a:endParaRPr>
          </a:p>
          <a:p>
            <a:pPr lvl="1">
              <a:lnSpc>
                <a:spcPct val="120000"/>
              </a:lnSpc>
              <a:spcBef>
                <a:spcPts val="0"/>
              </a:spcBef>
            </a:pPr>
            <a:r>
              <a:rPr lang="en-US" dirty="0">
                <a:solidFill>
                  <a:srgbClr val="244800"/>
                </a:solidFill>
                <a:latin typeface="Cambria Math" pitchFamily="18" charset="0"/>
                <a:ea typeface="Cambria Math" pitchFamily="18" charset="0"/>
              </a:rPr>
              <a:t>It has been decided by the lessee to enter into the developmental stage because the land has natural gas.</a:t>
            </a:r>
          </a:p>
          <a:p>
            <a:pPr lvl="1">
              <a:lnSpc>
                <a:spcPct val="120000"/>
              </a:lnSpc>
              <a:spcBef>
                <a:spcPts val="0"/>
              </a:spcBef>
            </a:pPr>
            <a:r>
              <a:rPr lang="en-US" dirty="0">
                <a:solidFill>
                  <a:srgbClr val="244800"/>
                </a:solidFill>
                <a:latin typeface="Cambria Math" pitchFamily="18" charset="0"/>
                <a:ea typeface="Cambria Math" pitchFamily="18" charset="0"/>
              </a:rPr>
              <a:t>$1,900 per acre is paid to the landowner.</a:t>
            </a:r>
          </a:p>
          <a:p>
            <a:pPr lvl="1">
              <a:lnSpc>
                <a:spcPct val="120000"/>
              </a:lnSpc>
              <a:spcBef>
                <a:spcPts val="0"/>
              </a:spcBef>
            </a:pPr>
            <a:r>
              <a:rPr lang="en-US" dirty="0">
                <a:solidFill>
                  <a:srgbClr val="244800"/>
                </a:solidFill>
                <a:latin typeface="Cambria Math" pitchFamily="18" charset="0"/>
                <a:ea typeface="Cambria Math" pitchFamily="18" charset="0"/>
              </a:rPr>
              <a:t>Once drilling begins the landowner receives 20% in royalties for his or her acreage from the pool. </a:t>
            </a:r>
          </a:p>
          <a:p>
            <a:pPr lvl="1">
              <a:lnSpc>
                <a:spcPct val="120000"/>
              </a:lnSpc>
              <a:spcBef>
                <a:spcPts val="0"/>
              </a:spcBef>
            </a:pPr>
            <a:r>
              <a:rPr lang="en-US" dirty="0">
                <a:solidFill>
                  <a:srgbClr val="244800"/>
                </a:solidFill>
                <a:latin typeface="Cambria Math" pitchFamily="18" charset="0"/>
                <a:ea typeface="Cambria Math" pitchFamily="18" charset="0"/>
              </a:rPr>
              <a:t>The landowner will also profit another $15,000 for each pad on their property.</a:t>
            </a:r>
          </a:p>
          <a:p>
            <a:endParaRPr lang="en-US" dirty="0">
              <a:solidFill>
                <a:srgbClr val="244800"/>
              </a:solidFill>
            </a:endParaRPr>
          </a:p>
        </p:txBody>
      </p:sp>
      <p:sp>
        <p:nvSpPr>
          <p:cNvPr id="4" name="Title 1"/>
          <p:cNvSpPr txBox="1">
            <a:spLocks/>
          </p:cNvSpPr>
          <p:nvPr/>
        </p:nvSpPr>
        <p:spPr>
          <a:xfrm>
            <a:off x="152400" y="152400"/>
            <a:ext cx="43434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rgbClr val="244800"/>
                </a:solidFill>
                <a:latin typeface="Cambria Math" pitchFamily="18" charset="0"/>
                <a:ea typeface="Cambria Math" pitchFamily="18" charset="0"/>
              </a:rPr>
              <a:t>Leasing:</a:t>
            </a:r>
            <a:r>
              <a:rPr lang="en-US" dirty="0" smtClean="0">
                <a:solidFill>
                  <a:srgbClr val="244800"/>
                </a:solidFill>
                <a:latin typeface="Cambria Math" pitchFamily="18" charset="0"/>
                <a:ea typeface="Cambria Math" pitchFamily="18" charset="0"/>
              </a:rPr>
              <a:t> Phases</a:t>
            </a:r>
            <a:endParaRPr lang="en-US" dirty="0">
              <a:solidFill>
                <a:srgbClr val="244800"/>
              </a:solidFill>
              <a:latin typeface="Cambria Math" pitchFamily="18" charset="0"/>
              <a:ea typeface="Cambria Math" pitchFamily="18" charset="0"/>
            </a:endParaRPr>
          </a:p>
        </p:txBody>
      </p:sp>
      <p:sp>
        <p:nvSpPr>
          <p:cNvPr id="6" name="Action Button: Back or Previous 5">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8" name="Action Button: Home 7">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0422859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9309"/>
            <a:ext cx="3265714" cy="944562"/>
          </a:xfrm>
        </p:spPr>
        <p:txBody>
          <a:bodyPr/>
          <a:lstStyle/>
          <a:p>
            <a:pPr algn="l"/>
            <a:r>
              <a:rPr lang="en-US" b="1" dirty="0" smtClean="0">
                <a:solidFill>
                  <a:srgbClr val="244800"/>
                </a:solidFill>
                <a:latin typeface="Cambria Math" pitchFamily="18" charset="0"/>
                <a:ea typeface="Cambria Math" pitchFamily="18" charset="0"/>
              </a:rPr>
              <a:t>Set-Up</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296388" y="1143000"/>
            <a:ext cx="8686800" cy="1905000"/>
          </a:xfrm>
        </p:spPr>
        <p:txBody>
          <a:bodyPr>
            <a:normAutofit/>
          </a:bodyPr>
          <a:lstStyle/>
          <a:p>
            <a:pPr marL="0" indent="0">
              <a:spcBef>
                <a:spcPts val="0"/>
              </a:spcBef>
              <a:buNone/>
            </a:pPr>
            <a:r>
              <a:rPr lang="en-US" sz="2400" dirty="0" smtClean="0">
                <a:solidFill>
                  <a:srgbClr val="244800"/>
                </a:solidFill>
                <a:latin typeface="Cambria Math" pitchFamily="18" charset="0"/>
                <a:ea typeface="Cambria Math" pitchFamily="18" charset="0"/>
              </a:rPr>
              <a:t>	The set-up of a drilling site requires four main processes. These processes include clearing the land, making roads and the pad, drilling the well, and setting up the pipeline. Each of these processes are further explained in the next few slides.</a:t>
            </a: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p:cNvPicPr>
            <a:picLocks noChangeAspect="1" noChangeArrowheads="1"/>
          </p:cNvPicPr>
          <p:nvPr/>
        </p:nvPicPr>
        <p:blipFill>
          <a:blip r:embed="rId2" cstate="print"/>
          <a:srcRect/>
          <a:stretch>
            <a:fillRect/>
          </a:stretch>
        </p:blipFill>
        <p:spPr bwMode="auto">
          <a:xfrm>
            <a:off x="1828799" y="2971800"/>
            <a:ext cx="5241915" cy="3241923"/>
          </a:xfrm>
          <a:prstGeom prst="rect">
            <a:avLst/>
          </a:prstGeom>
          <a:noFill/>
          <a:ln w="9525">
            <a:noFill/>
            <a:miter lim="800000"/>
            <a:headEnd/>
            <a:tailEnd/>
          </a:ln>
        </p:spPr>
      </p:pic>
    </p:spTree>
    <p:extLst>
      <p:ext uri="{BB962C8B-B14F-4D97-AF65-F5344CB8AC3E}">
        <p14:creationId xmlns:p14="http://schemas.microsoft.com/office/powerpoint/2010/main" xmlns="" val="1042507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229600" cy="990600"/>
          </a:xfrm>
        </p:spPr>
        <p:txBody>
          <a:bodyPr/>
          <a:lstStyle/>
          <a:p>
            <a:pPr algn="l"/>
            <a:r>
              <a:rPr lang="en-US" b="1" dirty="0" smtClean="0">
                <a:solidFill>
                  <a:srgbClr val="244800"/>
                </a:solidFill>
                <a:latin typeface="Cambria Math" pitchFamily="18" charset="0"/>
                <a:ea typeface="Cambria Math" pitchFamily="18" charset="0"/>
              </a:rPr>
              <a:t>Set-Up</a:t>
            </a:r>
            <a:r>
              <a:rPr lang="en-US" dirty="0" smtClean="0">
                <a:solidFill>
                  <a:srgbClr val="244800"/>
                </a:solidFill>
                <a:latin typeface="Cambria Math" pitchFamily="18" charset="0"/>
                <a:ea typeface="Cambria Math" pitchFamily="18" charset="0"/>
              </a:rPr>
              <a:t>: Clearing the Land</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0"/>
            <a:ext cx="8534400" cy="4983163"/>
          </a:xfrm>
        </p:spPr>
        <p:txBody>
          <a:bodyPr>
            <a:noAutofit/>
          </a:bodyPr>
          <a:lstStyle/>
          <a:p>
            <a:pPr>
              <a:spcBef>
                <a:spcPts val="0"/>
              </a:spcBef>
            </a:pPr>
            <a:r>
              <a:rPr lang="en-US" sz="2400" dirty="0" smtClean="0">
                <a:solidFill>
                  <a:srgbClr val="244800"/>
                </a:solidFill>
                <a:latin typeface="Cambria Math" pitchFamily="18" charset="0"/>
                <a:ea typeface="Cambria Math" pitchFamily="18" charset="0"/>
              </a:rPr>
              <a:t>The gas company will clear a path to the drill site, and then clear-cut all of the timber that is at the actual site.</a:t>
            </a:r>
          </a:p>
          <a:p>
            <a:pPr>
              <a:spcBef>
                <a:spcPts val="0"/>
              </a:spcBef>
            </a:pPr>
            <a:r>
              <a:rPr lang="en-US" sz="2400" dirty="0" smtClean="0">
                <a:solidFill>
                  <a:srgbClr val="244800"/>
                </a:solidFill>
                <a:latin typeface="Cambria Math" pitchFamily="18" charset="0"/>
                <a:ea typeface="Cambria Math" pitchFamily="18" charset="0"/>
              </a:rPr>
              <a:t>Payment for the timber that is cut down is dependent on the lease that you sign, either:</a:t>
            </a:r>
          </a:p>
          <a:p>
            <a:pPr lvl="1">
              <a:spcBef>
                <a:spcPts val="0"/>
              </a:spcBef>
            </a:pPr>
            <a:r>
              <a:rPr lang="en-US" sz="2400" dirty="0" smtClean="0">
                <a:solidFill>
                  <a:srgbClr val="244800"/>
                </a:solidFill>
                <a:latin typeface="Cambria Math" pitchFamily="18" charset="0"/>
                <a:ea typeface="Cambria Math" pitchFamily="18" charset="0"/>
              </a:rPr>
              <a:t>One lump sum of cash is paid up front for the timber that will be cut down. </a:t>
            </a:r>
            <a:endParaRPr lang="en-US" sz="2400" dirty="0">
              <a:solidFill>
                <a:srgbClr val="244800"/>
              </a:solidFill>
              <a:latin typeface="Cambria Math" pitchFamily="18" charset="0"/>
              <a:ea typeface="Cambria Math" pitchFamily="18" charset="0"/>
            </a:endParaRPr>
          </a:p>
          <a:p>
            <a:pPr lvl="1">
              <a:spcBef>
                <a:spcPts val="0"/>
              </a:spcBef>
            </a:pPr>
            <a:r>
              <a:rPr lang="en-US" sz="2400" dirty="0" smtClean="0">
                <a:solidFill>
                  <a:srgbClr val="244800"/>
                </a:solidFill>
                <a:latin typeface="Cambria Math" pitchFamily="18" charset="0"/>
                <a:ea typeface="Cambria Math" pitchFamily="18" charset="0"/>
              </a:rPr>
              <a:t>You are paid based on what kind of timber you have, and how much of it is cut down.  The gas company will pay you exactly what the timber they cut down is worth.</a:t>
            </a:r>
          </a:p>
          <a:p>
            <a:pPr lvl="1">
              <a:spcBef>
                <a:spcPts val="0"/>
              </a:spcBef>
            </a:pPr>
            <a:r>
              <a:rPr lang="en-US" sz="2400" dirty="0" smtClean="0">
                <a:solidFill>
                  <a:srgbClr val="244800"/>
                </a:solidFill>
                <a:latin typeface="Cambria Math" pitchFamily="18" charset="0"/>
                <a:ea typeface="Cambria Math" pitchFamily="18" charset="0"/>
              </a:rPr>
              <a:t>Another option that you have is to hire your own forester to come in and cut down the trees for you before the gas company starts working on the site.  </a:t>
            </a: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Home 5">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0247907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57" y="163286"/>
            <a:ext cx="8349343" cy="990600"/>
          </a:xfrm>
        </p:spPr>
        <p:txBody>
          <a:bodyPr>
            <a:normAutofit/>
          </a:bodyPr>
          <a:lstStyle/>
          <a:p>
            <a:pPr algn="l"/>
            <a:r>
              <a:rPr lang="en-US" b="1" dirty="0" smtClean="0">
                <a:solidFill>
                  <a:srgbClr val="244800"/>
                </a:solidFill>
                <a:latin typeface="Cambria Math" pitchFamily="18" charset="0"/>
                <a:ea typeface="Cambria Math" pitchFamily="18" charset="0"/>
              </a:rPr>
              <a:t>Set-Up</a:t>
            </a:r>
            <a:r>
              <a:rPr lang="en-US" dirty="0" smtClean="0">
                <a:solidFill>
                  <a:srgbClr val="244800"/>
                </a:solidFill>
                <a:latin typeface="Cambria Math" pitchFamily="18" charset="0"/>
                <a:ea typeface="Cambria Math" pitchFamily="18" charset="0"/>
              </a:rPr>
              <a:t>: Making the Roads and Pad</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272143" y="1143000"/>
            <a:ext cx="8382000" cy="3810000"/>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The gas company will create a two lane road to the location of the drill site off of the closest main road.</a:t>
            </a:r>
          </a:p>
          <a:p>
            <a:pPr>
              <a:spcBef>
                <a:spcPts val="0"/>
              </a:spcBef>
            </a:pPr>
            <a:r>
              <a:rPr lang="en-US" sz="2400" dirty="0" smtClean="0">
                <a:solidFill>
                  <a:srgbClr val="244800"/>
                </a:solidFill>
                <a:latin typeface="Cambria Math" pitchFamily="18" charset="0"/>
                <a:ea typeface="Cambria Math" pitchFamily="18" charset="0"/>
              </a:rPr>
              <a:t>The gas company will then need to have somewhere between 3 to 5 acres to set up the pad that will be used to drill on.</a:t>
            </a:r>
          </a:p>
          <a:p>
            <a:pPr>
              <a:spcBef>
                <a:spcPts val="0"/>
              </a:spcBef>
            </a:pPr>
            <a:r>
              <a:rPr lang="en-US" sz="2400" dirty="0" smtClean="0">
                <a:solidFill>
                  <a:srgbClr val="244800"/>
                </a:solidFill>
                <a:latin typeface="Cambria Math" pitchFamily="18" charset="0"/>
                <a:ea typeface="Cambria Math" pitchFamily="18" charset="0"/>
              </a:rPr>
              <a:t>The size of the pad that the drilling will take place on is about 1.5 acres.  The rest of the land at the site is used as work room for the workers at the site and also to store the materials that will be used during the drilling process.</a:t>
            </a:r>
          </a:p>
          <a:p>
            <a:pPr>
              <a:spcBef>
                <a:spcPts val="0"/>
              </a:spcBef>
            </a:pP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7880848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073" y="0"/>
            <a:ext cx="5910943" cy="944562"/>
          </a:xfrm>
        </p:spPr>
        <p:txBody>
          <a:bodyPr>
            <a:normAutofit/>
          </a:bodyPr>
          <a:lstStyle/>
          <a:p>
            <a:pPr algn="l"/>
            <a:r>
              <a:rPr lang="en-US" b="1" dirty="0" smtClean="0">
                <a:solidFill>
                  <a:srgbClr val="244800"/>
                </a:solidFill>
                <a:latin typeface="Cambria Math" pitchFamily="18" charset="0"/>
                <a:ea typeface="Cambria Math" pitchFamily="18" charset="0"/>
              </a:rPr>
              <a:t>Set-Up: </a:t>
            </a:r>
            <a:r>
              <a:rPr lang="en-US" dirty="0" smtClean="0">
                <a:solidFill>
                  <a:srgbClr val="244800"/>
                </a:solidFill>
                <a:latin typeface="Cambria Math" pitchFamily="18" charset="0"/>
                <a:ea typeface="Cambria Math" pitchFamily="18" charset="0"/>
              </a:rPr>
              <a:t>Drilling the Well</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990601"/>
            <a:ext cx="8534400" cy="4648200"/>
          </a:xfrm>
        </p:spPr>
        <p:txBody>
          <a:bodyPr>
            <a:noAutofit/>
          </a:bodyPr>
          <a:lstStyle/>
          <a:p>
            <a:pPr>
              <a:spcBef>
                <a:spcPts val="0"/>
              </a:spcBef>
            </a:pPr>
            <a:r>
              <a:rPr lang="en-US" sz="2400" dirty="0" smtClean="0">
                <a:solidFill>
                  <a:srgbClr val="244800"/>
                </a:solidFill>
                <a:latin typeface="Cambria Math" pitchFamily="18" charset="0"/>
                <a:ea typeface="Cambria Math" pitchFamily="18" charset="0"/>
              </a:rPr>
              <a:t>First step in drilling is to bring in the drilling rig and other equipment (seen in the picture behind our slides).</a:t>
            </a:r>
          </a:p>
          <a:p>
            <a:pPr>
              <a:spcBef>
                <a:spcPts val="0"/>
              </a:spcBef>
            </a:pPr>
            <a:r>
              <a:rPr lang="en-US" sz="2400" dirty="0" smtClean="0">
                <a:solidFill>
                  <a:srgbClr val="244800"/>
                </a:solidFill>
                <a:latin typeface="Cambria Math" pitchFamily="18" charset="0"/>
                <a:ea typeface="Cambria Math" pitchFamily="18" charset="0"/>
              </a:rPr>
              <a:t>Then they drill the vertical section of the well till they break into the gas-bearing rock using conventional methods.</a:t>
            </a:r>
          </a:p>
          <a:p>
            <a:pPr>
              <a:spcBef>
                <a:spcPts val="0"/>
              </a:spcBef>
            </a:pPr>
            <a:r>
              <a:rPr lang="en-US" sz="2400" dirty="0" smtClean="0">
                <a:solidFill>
                  <a:srgbClr val="244800"/>
                </a:solidFill>
                <a:latin typeface="Cambria Math" pitchFamily="18" charset="0"/>
                <a:ea typeface="Cambria Math" pitchFamily="18" charset="0"/>
              </a:rPr>
              <a:t>Using a </a:t>
            </a:r>
            <a:r>
              <a:rPr lang="en-US" sz="2400" dirty="0" err="1" smtClean="0">
                <a:solidFill>
                  <a:srgbClr val="244800"/>
                </a:solidFill>
                <a:latin typeface="Cambria Math" pitchFamily="18" charset="0"/>
                <a:ea typeface="Cambria Math" pitchFamily="18" charset="0"/>
              </a:rPr>
              <a:t>downhole</a:t>
            </a:r>
            <a:r>
              <a:rPr lang="en-US" sz="2400" dirty="0" smtClean="0">
                <a:solidFill>
                  <a:srgbClr val="244800"/>
                </a:solidFill>
                <a:latin typeface="Cambria Math" pitchFamily="18" charset="0"/>
                <a:ea typeface="Cambria Math" pitchFamily="18" charset="0"/>
              </a:rPr>
              <a:t> motor mounted just above the bit, also called MWD (measurement while drilling) packages, allow operators at the surface make the turn from vertical to horizontal.</a:t>
            </a:r>
          </a:p>
          <a:p>
            <a:pPr>
              <a:spcBef>
                <a:spcPts val="0"/>
              </a:spcBef>
            </a:pPr>
            <a:r>
              <a:rPr lang="en-US" sz="2400" dirty="0" smtClean="0">
                <a:solidFill>
                  <a:srgbClr val="244800"/>
                </a:solidFill>
                <a:latin typeface="Cambria Math" pitchFamily="18" charset="0"/>
                <a:ea typeface="Cambria Math" pitchFamily="18" charset="0"/>
              </a:rPr>
              <a:t>Drilling of the horizontal section using the MWD continues until the well is ready for completion and the fracturing process.</a:t>
            </a: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157814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57" y="152400"/>
            <a:ext cx="5910943" cy="944562"/>
          </a:xfrm>
        </p:spPr>
        <p:txBody>
          <a:bodyPr>
            <a:normAutofit fontScale="90000"/>
          </a:bodyPr>
          <a:lstStyle/>
          <a:p>
            <a:pPr algn="l"/>
            <a:r>
              <a:rPr lang="en-US" b="1" dirty="0" smtClean="0">
                <a:solidFill>
                  <a:srgbClr val="244800"/>
                </a:solidFill>
                <a:latin typeface="Cambria Math" pitchFamily="18" charset="0"/>
                <a:ea typeface="Cambria Math" pitchFamily="18" charset="0"/>
              </a:rPr>
              <a:t>Set-Up: </a:t>
            </a:r>
            <a:r>
              <a:rPr lang="en-US" dirty="0" smtClean="0">
                <a:solidFill>
                  <a:srgbClr val="244800"/>
                </a:solidFill>
                <a:latin typeface="Cambria Math" pitchFamily="18" charset="0"/>
                <a:ea typeface="Cambria Math" pitchFamily="18" charset="0"/>
              </a:rPr>
              <a:t>Fracking the Well</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90030" y="990601"/>
            <a:ext cx="8305800" cy="2514600"/>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After the well has been drilled an immense amount of water along with a minimal amount of a chemical mixture is forced down the well for the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process.</a:t>
            </a:r>
          </a:p>
          <a:p>
            <a:pPr>
              <a:spcBef>
                <a:spcPts val="0"/>
              </a:spcBef>
            </a:pPr>
            <a:r>
              <a:rPr lang="en-US" sz="2400" dirty="0" smtClean="0">
                <a:solidFill>
                  <a:srgbClr val="244800"/>
                </a:solidFill>
                <a:latin typeface="Cambria Math" pitchFamily="18" charset="0"/>
                <a:ea typeface="Cambria Math" pitchFamily="18" charset="0"/>
              </a:rPr>
              <a:t>The chemical mixture used in this process are considered trade secrets and therefore not released to the general public.</a:t>
            </a: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86400" y="3048001"/>
            <a:ext cx="3429000" cy="27810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181467" y="3352800"/>
            <a:ext cx="5562600" cy="2585323"/>
          </a:xfrm>
          <a:prstGeom prst="rect">
            <a:avLst/>
          </a:prstGeom>
          <a:noFill/>
        </p:spPr>
        <p:txBody>
          <a:bodyPr wrap="square" rtlCol="0">
            <a:spAutoFit/>
          </a:bodyPr>
          <a:lstStyle/>
          <a:p>
            <a:pPr marL="285750" indent="-285750">
              <a:buFont typeface="Arial" pitchFamily="34" charset="0"/>
              <a:buChar char="•"/>
            </a:pPr>
            <a:r>
              <a:rPr lang="en-US" sz="2400" dirty="0">
                <a:solidFill>
                  <a:srgbClr val="244800"/>
                </a:solidFill>
                <a:latin typeface="Cambria Math" pitchFamily="18" charset="0"/>
                <a:ea typeface="Cambria Math" pitchFamily="18" charset="0"/>
              </a:rPr>
              <a:t>Fracking the well creates fractures through the gas-bearing rock which allows an increased amount of gas to be extracted.</a:t>
            </a:r>
          </a:p>
          <a:p>
            <a:pPr marL="285750" indent="-285750">
              <a:buFont typeface="Arial" pitchFamily="34" charset="0"/>
              <a:buChar char="•"/>
            </a:pPr>
            <a:r>
              <a:rPr lang="en-US" sz="2400" dirty="0">
                <a:solidFill>
                  <a:srgbClr val="244800"/>
                </a:solidFill>
                <a:latin typeface="Cambria Math" pitchFamily="18" charset="0"/>
                <a:ea typeface="Cambria Math" pitchFamily="18" charset="0"/>
              </a:rPr>
              <a:t>This can be repeated multiple times throughout the lifetime of the well.</a:t>
            </a:r>
          </a:p>
          <a:p>
            <a:endParaRPr lang="en-US" dirty="0"/>
          </a:p>
        </p:txBody>
      </p:sp>
    </p:spTree>
    <p:extLst>
      <p:ext uri="{BB962C8B-B14F-4D97-AF65-F5344CB8AC3E}">
        <p14:creationId xmlns:p14="http://schemas.microsoft.com/office/powerpoint/2010/main" xmlns="" val="23253529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152400"/>
            <a:ext cx="8229600" cy="868362"/>
          </a:xfrm>
        </p:spPr>
        <p:txBody>
          <a:bodyPr/>
          <a:lstStyle/>
          <a:p>
            <a:pPr algn="l"/>
            <a:r>
              <a:rPr lang="en-US" b="1" dirty="0" smtClean="0">
                <a:solidFill>
                  <a:srgbClr val="244800"/>
                </a:solidFill>
                <a:latin typeface="Cambria Math" pitchFamily="18" charset="0"/>
                <a:ea typeface="Cambria Math" pitchFamily="18" charset="0"/>
              </a:rPr>
              <a:t>Set-Up: </a:t>
            </a:r>
            <a:r>
              <a:rPr lang="en-US" dirty="0" smtClean="0">
                <a:solidFill>
                  <a:srgbClr val="244800"/>
                </a:solidFill>
                <a:latin typeface="Cambria Math" pitchFamily="18" charset="0"/>
                <a:ea typeface="Cambria Math" pitchFamily="18" charset="0"/>
              </a:rPr>
              <a:t>Pipeline</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1"/>
            <a:ext cx="8534400" cy="3276599"/>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The majority of drill sites will be connected to a pipeline to transport the gas that is extracted.</a:t>
            </a:r>
          </a:p>
          <a:p>
            <a:pPr>
              <a:spcBef>
                <a:spcPts val="0"/>
              </a:spcBef>
            </a:pPr>
            <a:r>
              <a:rPr lang="en-US" sz="2400" dirty="0" smtClean="0">
                <a:solidFill>
                  <a:srgbClr val="244800"/>
                </a:solidFill>
                <a:latin typeface="Cambria Math" pitchFamily="18" charset="0"/>
                <a:ea typeface="Cambria Math" pitchFamily="18" charset="0"/>
              </a:rPr>
              <a:t>Each site will have pipeline that connects it to another site, or eventually to a main line that takes it to the gas company.</a:t>
            </a:r>
          </a:p>
          <a:p>
            <a:pPr>
              <a:spcBef>
                <a:spcPts val="0"/>
              </a:spcBef>
            </a:pPr>
            <a:r>
              <a:rPr lang="en-US" sz="2400" dirty="0" smtClean="0">
                <a:solidFill>
                  <a:srgbClr val="244800"/>
                </a:solidFill>
                <a:latin typeface="Cambria Math" pitchFamily="18" charset="0"/>
                <a:ea typeface="Cambria Math" pitchFamily="18" charset="0"/>
              </a:rPr>
              <a:t>Gas company's must purchase a rights of way to have pipeline on your property.  The only way that they can claim Eminent Domain and force you to allow them to build the pipeline is if the pipeline runs between multiple states.</a:t>
            </a:r>
          </a:p>
          <a:p>
            <a:pPr>
              <a:spcBef>
                <a:spcPts val="0"/>
              </a:spcBef>
            </a:pPr>
            <a:endParaRPr lang="en-US" dirty="0">
              <a:solidFill>
                <a:srgbClr val="244800"/>
              </a:solidFill>
              <a:latin typeface="Cambria Math" pitchFamily="18" charset="0"/>
              <a:ea typeface="Cambria Math" pitchFamily="18" charset="0"/>
            </a:endParaRP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7390484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3286"/>
            <a:ext cx="8229600" cy="944562"/>
          </a:xfrm>
        </p:spPr>
        <p:txBody>
          <a:bodyPr/>
          <a:lstStyle/>
          <a:p>
            <a:pPr algn="l"/>
            <a:r>
              <a:rPr lang="en-US" b="1" dirty="0" smtClean="0">
                <a:solidFill>
                  <a:srgbClr val="244800"/>
                </a:solidFill>
                <a:latin typeface="Cambria Math" pitchFamily="18" charset="0"/>
                <a:ea typeface="Cambria Math" pitchFamily="18" charset="0"/>
              </a:rPr>
              <a:t>Usage</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0"/>
            <a:ext cx="8534400" cy="4800599"/>
          </a:xfrm>
        </p:spPr>
        <p:txBody>
          <a:bodyPr>
            <a:normAutofit/>
          </a:bodyPr>
          <a:lstStyle/>
          <a:p>
            <a:pPr>
              <a:spcBef>
                <a:spcPts val="0"/>
              </a:spcBef>
            </a:pPr>
            <a:r>
              <a:rPr lang="en-US" sz="2400" dirty="0">
                <a:solidFill>
                  <a:srgbClr val="244800"/>
                </a:solidFill>
                <a:latin typeface="Cambria Math" pitchFamily="18" charset="0"/>
                <a:ea typeface="Cambria Math" pitchFamily="18" charset="0"/>
              </a:rPr>
              <a:t>Over 600 pads </a:t>
            </a:r>
            <a:r>
              <a:rPr lang="en-US" sz="2400" dirty="0" smtClean="0">
                <a:solidFill>
                  <a:srgbClr val="244800"/>
                </a:solidFill>
                <a:latin typeface="Cambria Math" pitchFamily="18" charset="0"/>
                <a:ea typeface="Cambria Math" pitchFamily="18" charset="0"/>
              </a:rPr>
              <a:t>are created</a:t>
            </a:r>
            <a:r>
              <a:rPr lang="en-US" sz="2400" dirty="0">
                <a:solidFill>
                  <a:srgbClr val="244800"/>
                </a:solidFill>
                <a:latin typeface="Cambria Math" pitchFamily="18" charset="0"/>
                <a:ea typeface="Cambria Math" pitchFamily="18" charset="0"/>
              </a:rPr>
              <a:t>, with anywhere from one to multiple wells from a single </a:t>
            </a:r>
            <a:r>
              <a:rPr lang="en-US" sz="2400" dirty="0" smtClean="0">
                <a:solidFill>
                  <a:srgbClr val="244800"/>
                </a:solidFill>
                <a:latin typeface="Cambria Math" pitchFamily="18" charset="0"/>
                <a:ea typeface="Cambria Math" pitchFamily="18" charset="0"/>
              </a:rPr>
              <a:t>pad.</a:t>
            </a:r>
            <a:endParaRPr lang="en-US" sz="2400" dirty="0">
              <a:solidFill>
                <a:srgbClr val="244800"/>
              </a:solidFill>
              <a:latin typeface="Cambria Math" pitchFamily="18" charset="0"/>
              <a:ea typeface="Cambria Math" pitchFamily="18" charset="0"/>
            </a:endParaRPr>
          </a:p>
          <a:p>
            <a:pPr>
              <a:spcBef>
                <a:spcPts val="0"/>
              </a:spcBef>
            </a:pPr>
            <a:r>
              <a:rPr lang="en-US" sz="2400" dirty="0" smtClean="0">
                <a:solidFill>
                  <a:srgbClr val="244800"/>
                </a:solidFill>
                <a:latin typeface="Cambria Math" pitchFamily="18" charset="0"/>
                <a:ea typeface="Cambria Math" pitchFamily="18" charset="0"/>
              </a:rPr>
              <a:t>Pads will increase </a:t>
            </a:r>
            <a:r>
              <a:rPr lang="en-US" sz="2400" dirty="0">
                <a:solidFill>
                  <a:srgbClr val="244800"/>
                </a:solidFill>
                <a:latin typeface="Cambria Math" pitchFamily="18" charset="0"/>
                <a:ea typeface="Cambria Math" pitchFamily="18" charset="0"/>
              </a:rPr>
              <a:t>to about 900 within a few </a:t>
            </a:r>
            <a:r>
              <a:rPr lang="en-US" sz="2400" dirty="0" smtClean="0">
                <a:solidFill>
                  <a:srgbClr val="244800"/>
                </a:solidFill>
                <a:latin typeface="Cambria Math" pitchFamily="18" charset="0"/>
                <a:ea typeface="Cambria Math" pitchFamily="18" charset="0"/>
              </a:rPr>
              <a:t>months.</a:t>
            </a:r>
            <a:endParaRPr lang="en-US" sz="2400" dirty="0">
              <a:solidFill>
                <a:srgbClr val="244800"/>
              </a:solidFill>
              <a:latin typeface="Cambria Math" pitchFamily="18" charset="0"/>
              <a:ea typeface="Cambria Math" pitchFamily="18" charset="0"/>
            </a:endParaRPr>
          </a:p>
          <a:p>
            <a:pPr>
              <a:spcBef>
                <a:spcPts val="0"/>
              </a:spcBef>
            </a:pPr>
            <a:r>
              <a:rPr lang="en-US" sz="2400" dirty="0" smtClean="0">
                <a:solidFill>
                  <a:srgbClr val="244800"/>
                </a:solidFill>
                <a:latin typeface="Cambria Math" pitchFamily="18" charset="0"/>
                <a:ea typeface="Cambria Math" pitchFamily="18" charset="0"/>
              </a:rPr>
              <a:t>Maintenance crews must maintain sites and assure that the sites are remain safe, with over 650 chemicals being used underground. </a:t>
            </a:r>
          </a:p>
          <a:p>
            <a:pPr>
              <a:spcBef>
                <a:spcPts val="0"/>
              </a:spcBef>
            </a:pPr>
            <a:r>
              <a:rPr lang="en-US" sz="2400" dirty="0">
                <a:solidFill>
                  <a:srgbClr val="244800"/>
                </a:solidFill>
                <a:latin typeface="Cambria Math" pitchFamily="18" charset="0"/>
                <a:ea typeface="Cambria Math" pitchFamily="18" charset="0"/>
              </a:rPr>
              <a:t>Profits can reach as high as $5,000,000 per well.</a:t>
            </a:r>
          </a:p>
          <a:p>
            <a:r>
              <a:rPr lang="en-US" sz="2400" dirty="0">
                <a:solidFill>
                  <a:srgbClr val="244800"/>
                </a:solidFill>
                <a:latin typeface="Cambria Math" pitchFamily="18" charset="0"/>
                <a:ea typeface="Cambria Math" pitchFamily="18" charset="0"/>
              </a:rPr>
              <a:t>Insurance is purchased by the gas company that covers all workers and residents.</a:t>
            </a:r>
          </a:p>
          <a:p>
            <a:pPr marL="0" indent="0">
              <a:spcBef>
                <a:spcPts val="0"/>
              </a:spcBef>
              <a:buNone/>
            </a:pPr>
            <a:endParaRPr lang="en-US" sz="2400" dirty="0">
              <a:solidFill>
                <a:srgbClr val="244800"/>
              </a:solidFill>
              <a:latin typeface="Cambria Math" pitchFamily="18" charset="0"/>
              <a:ea typeface="Cambria Math" pitchFamily="18" charset="0"/>
            </a:endParaRPr>
          </a:p>
          <a:p>
            <a:pPr marL="0" indent="0">
              <a:spcBef>
                <a:spcPts val="0"/>
              </a:spcBef>
              <a:buNone/>
            </a:pP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7251636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3048000" cy="868362"/>
          </a:xfrm>
        </p:spPr>
        <p:txBody>
          <a:bodyPr/>
          <a:lstStyle/>
          <a:p>
            <a:pPr algn="l"/>
            <a:r>
              <a:rPr lang="en-US" b="1" dirty="0" smtClean="0">
                <a:solidFill>
                  <a:srgbClr val="244800"/>
                </a:solidFill>
                <a:latin typeface="Cambria Math" pitchFamily="18" charset="0"/>
                <a:ea typeface="Cambria Math" pitchFamily="18" charset="0"/>
              </a:rPr>
              <a:t>Usage</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0"/>
            <a:ext cx="8229600" cy="4267200"/>
          </a:xfrm>
        </p:spPr>
        <p:txBody>
          <a:bodyPr>
            <a:noAutofit/>
          </a:bodyPr>
          <a:lstStyle/>
          <a:p>
            <a:pPr>
              <a:spcBef>
                <a:spcPts val="0"/>
              </a:spcBef>
            </a:pPr>
            <a:r>
              <a:rPr lang="en-US" sz="2400" dirty="0">
                <a:solidFill>
                  <a:srgbClr val="244800"/>
                </a:solidFill>
                <a:latin typeface="Cambria Math" pitchFamily="18" charset="0"/>
                <a:ea typeface="Cambria Math" pitchFamily="18" charset="0"/>
              </a:rPr>
              <a:t>The price of natural gas is around $4.24 to $4.87 per </a:t>
            </a:r>
            <a:r>
              <a:rPr lang="en-US" sz="2400" dirty="0" err="1">
                <a:solidFill>
                  <a:srgbClr val="244800"/>
                </a:solidFill>
                <a:latin typeface="Cambria Math" pitchFamily="18" charset="0"/>
                <a:ea typeface="Cambria Math" pitchFamily="18" charset="0"/>
              </a:rPr>
              <a:t>MMBtu</a:t>
            </a:r>
            <a:r>
              <a:rPr lang="en-US" sz="2400" dirty="0">
                <a:solidFill>
                  <a:srgbClr val="244800"/>
                </a:solidFill>
                <a:latin typeface="Cambria Math" pitchFamily="18" charset="0"/>
                <a:ea typeface="Cambria Math" pitchFamily="18" charset="0"/>
              </a:rPr>
              <a:t>, or per million Btu.</a:t>
            </a:r>
          </a:p>
          <a:p>
            <a:pPr>
              <a:spcBef>
                <a:spcPts val="0"/>
              </a:spcBef>
            </a:pPr>
            <a:r>
              <a:rPr lang="en-US" sz="2400" dirty="0">
                <a:solidFill>
                  <a:srgbClr val="244800"/>
                </a:solidFill>
                <a:latin typeface="Cambria Math" pitchFamily="18" charset="0"/>
                <a:ea typeface="Cambria Math" pitchFamily="18" charset="0"/>
              </a:rPr>
              <a:t>A Btu is a unit of energy equal to 1,055 Joules.</a:t>
            </a:r>
          </a:p>
          <a:p>
            <a:pPr>
              <a:spcBef>
                <a:spcPts val="0"/>
              </a:spcBef>
            </a:pPr>
            <a:r>
              <a:rPr lang="en-US" sz="2400" dirty="0">
                <a:solidFill>
                  <a:srgbClr val="244800"/>
                </a:solidFill>
                <a:latin typeface="Cambria Math" pitchFamily="18" charset="0"/>
                <a:ea typeface="Cambria Math" pitchFamily="18" charset="0"/>
              </a:rPr>
              <a:t>1 gallon of gasoline is about 1,000,000 Joules</a:t>
            </a:r>
            <a:r>
              <a:rPr lang="en-US" sz="2400" dirty="0" smtClean="0">
                <a:solidFill>
                  <a:srgbClr val="244800"/>
                </a:solidFill>
                <a:latin typeface="Cambria Math" pitchFamily="18" charset="0"/>
                <a:ea typeface="Cambria Math" pitchFamily="18" charset="0"/>
              </a:rPr>
              <a:t>.</a:t>
            </a:r>
          </a:p>
          <a:p>
            <a:r>
              <a:rPr lang="en-US" sz="2400" dirty="0" smtClean="0">
                <a:solidFill>
                  <a:srgbClr val="244800"/>
                </a:solidFill>
                <a:latin typeface="Cambria Math" pitchFamily="18" charset="0"/>
                <a:ea typeface="Cambria Math" pitchFamily="18" charset="0"/>
              </a:rPr>
              <a:t>Assuming natural gas is converted into a liquid energy (a type of gasoline for vehicles)…</a:t>
            </a:r>
          </a:p>
          <a:p>
            <a:pPr lvl="1"/>
            <a:r>
              <a:rPr lang="en-US" sz="2400" dirty="0" smtClean="0">
                <a:solidFill>
                  <a:srgbClr val="244800"/>
                </a:solidFill>
                <a:latin typeface="Cambria Math" pitchFamily="18" charset="0"/>
                <a:ea typeface="Cambria Math" pitchFamily="18" charset="0"/>
              </a:rPr>
              <a:t>1 Btw = .0084 gallons of fuel (similar to gas)</a:t>
            </a:r>
          </a:p>
          <a:p>
            <a:pPr lvl="1"/>
            <a:r>
              <a:rPr lang="en-US" sz="2400" dirty="0" smtClean="0">
                <a:solidFill>
                  <a:srgbClr val="244800"/>
                </a:solidFill>
                <a:latin typeface="Cambria Math" pitchFamily="18" charset="0"/>
                <a:ea typeface="Cambria Math" pitchFamily="18" charset="0"/>
              </a:rPr>
              <a:t>1 gallon = 124,884.4 Btw</a:t>
            </a: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Home 5">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Forward or Next 6">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2496924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229600" cy="868362"/>
          </a:xfrm>
        </p:spPr>
        <p:txBody>
          <a:bodyPr/>
          <a:lstStyle/>
          <a:p>
            <a:pPr algn="l"/>
            <a:r>
              <a:rPr lang="en-US" b="1" dirty="0" smtClean="0">
                <a:solidFill>
                  <a:srgbClr val="244800"/>
                </a:solidFill>
                <a:latin typeface="Cambria Math" pitchFamily="18" charset="0"/>
                <a:ea typeface="Cambria Math" pitchFamily="18" charset="0"/>
              </a:rPr>
              <a:t>Clean Up</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0"/>
            <a:ext cx="8534400" cy="4343400"/>
          </a:xfrm>
        </p:spPr>
        <p:txBody>
          <a:bodyPr>
            <a:noAutofit/>
          </a:bodyPr>
          <a:lstStyle/>
          <a:p>
            <a:pPr marL="0" indent="0">
              <a:spcBef>
                <a:spcPts val="0"/>
              </a:spcBef>
              <a:buNone/>
            </a:pPr>
            <a:r>
              <a:rPr lang="en-US" sz="2400" dirty="0" smtClean="0">
                <a:solidFill>
                  <a:srgbClr val="244800"/>
                </a:solidFill>
                <a:latin typeface="Cambria Math" pitchFamily="18" charset="0"/>
                <a:ea typeface="Cambria Math" pitchFamily="18" charset="0"/>
              </a:rPr>
              <a:t>	After the gas is extracted, the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site needs to be cleared.  Contained within the lease are agreements to clean and complete the site along with the preconditioned expectations that change within each lease. These steps include, which are further explained in the following slides:</a:t>
            </a:r>
            <a:endParaRPr lang="en-US" sz="1200" dirty="0" smtClean="0">
              <a:solidFill>
                <a:srgbClr val="244800"/>
              </a:solidFill>
              <a:latin typeface="Cambria Math" pitchFamily="18" charset="0"/>
              <a:ea typeface="Cambria Math" pitchFamily="18" charset="0"/>
            </a:endParaRPr>
          </a:p>
          <a:p>
            <a:pPr marL="0" indent="0">
              <a:spcBef>
                <a:spcPts val="0"/>
              </a:spcBef>
              <a:buNone/>
            </a:pPr>
            <a:endParaRPr lang="en-US" sz="1200" dirty="0" smtClean="0">
              <a:solidFill>
                <a:srgbClr val="244800"/>
              </a:solidFill>
              <a:latin typeface="Cambria Math" pitchFamily="18" charset="0"/>
              <a:ea typeface="Cambria Math" pitchFamily="18" charset="0"/>
            </a:endParaRPr>
          </a:p>
          <a:p>
            <a:pPr marL="795338">
              <a:spcBef>
                <a:spcPts val="0"/>
              </a:spcBef>
            </a:pPr>
            <a:r>
              <a:rPr lang="en-US" sz="2400" dirty="0">
                <a:solidFill>
                  <a:srgbClr val="244800"/>
                </a:solidFill>
                <a:latin typeface="Cambria Math" pitchFamily="18" charset="0"/>
                <a:ea typeface="Cambria Math" pitchFamily="18" charset="0"/>
              </a:rPr>
              <a:t>Cleaning &amp; Disposing </a:t>
            </a:r>
          </a:p>
          <a:p>
            <a:pPr marL="795338">
              <a:spcBef>
                <a:spcPts val="0"/>
              </a:spcBef>
            </a:pPr>
            <a:r>
              <a:rPr lang="en-US" sz="2400" dirty="0">
                <a:solidFill>
                  <a:srgbClr val="244800"/>
                </a:solidFill>
                <a:latin typeface="Cambria Math" pitchFamily="18" charset="0"/>
                <a:ea typeface="Cambria Math" pitchFamily="18" charset="0"/>
              </a:rPr>
              <a:t>Maintaining Drinking &amp; House </a:t>
            </a:r>
            <a:r>
              <a:rPr lang="en-US" sz="2400" dirty="0" smtClean="0">
                <a:solidFill>
                  <a:srgbClr val="244800"/>
                </a:solidFill>
                <a:latin typeface="Cambria Math" pitchFamily="18" charset="0"/>
                <a:ea typeface="Cambria Math" pitchFamily="18" charset="0"/>
              </a:rPr>
              <a:t>Water</a:t>
            </a:r>
            <a:endParaRPr lang="en-US" sz="2400" dirty="0">
              <a:solidFill>
                <a:srgbClr val="244800"/>
              </a:solidFill>
              <a:latin typeface="Cambria Math" pitchFamily="18" charset="0"/>
              <a:ea typeface="Cambria Math" pitchFamily="18" charset="0"/>
            </a:endParaRPr>
          </a:p>
          <a:p>
            <a:pPr marL="795338">
              <a:spcBef>
                <a:spcPts val="0"/>
              </a:spcBef>
            </a:pPr>
            <a:r>
              <a:rPr lang="en-US" sz="2400" dirty="0">
                <a:solidFill>
                  <a:srgbClr val="244800"/>
                </a:solidFill>
                <a:latin typeface="Cambria Math" pitchFamily="18" charset="0"/>
                <a:ea typeface="Cambria Math" pitchFamily="18" charset="0"/>
              </a:rPr>
              <a:t>Capping the Well</a:t>
            </a:r>
          </a:p>
          <a:p>
            <a:pPr marL="795338">
              <a:spcBef>
                <a:spcPts val="0"/>
              </a:spcBef>
            </a:pPr>
            <a:r>
              <a:rPr lang="en-US" sz="2400" dirty="0">
                <a:solidFill>
                  <a:srgbClr val="244800"/>
                </a:solidFill>
                <a:latin typeface="Cambria Math" pitchFamily="18" charset="0"/>
                <a:ea typeface="Cambria Math" pitchFamily="18" charset="0"/>
              </a:rPr>
              <a:t>Tree Replacement </a:t>
            </a:r>
          </a:p>
          <a:p>
            <a:pPr marL="795338">
              <a:spcBef>
                <a:spcPts val="0"/>
              </a:spcBef>
            </a:pPr>
            <a:r>
              <a:rPr lang="en-US" sz="2400" dirty="0">
                <a:solidFill>
                  <a:srgbClr val="244800"/>
                </a:solidFill>
                <a:latin typeface="Cambria Math" pitchFamily="18" charset="0"/>
                <a:ea typeface="Cambria Math" pitchFamily="18" charset="0"/>
              </a:rPr>
              <a:t>Road Replacement </a:t>
            </a: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2705357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Content Placeholder 2"/>
          <p:cNvSpPr>
            <a:spLocks noGrp="1"/>
          </p:cNvSpPr>
          <p:nvPr>
            <p:ph idx="1"/>
          </p:nvPr>
        </p:nvSpPr>
        <p:spPr/>
        <p:txBody>
          <a:bodyPr/>
          <a:lstStyle/>
          <a:p>
            <a:endParaRPr lang="en-US" dirty="0"/>
          </a:p>
        </p:txBody>
      </p:sp>
      <p:sp>
        <p:nvSpPr>
          <p:cNvPr id="8" name="Subtitle 2"/>
          <p:cNvSpPr txBox="1">
            <a:spLocks/>
          </p:cNvSpPr>
          <p:nvPr/>
        </p:nvSpPr>
        <p:spPr>
          <a:xfrm>
            <a:off x="581025" y="5778500"/>
            <a:ext cx="7981950" cy="96837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smtClean="0">
                <a:latin typeface="Times New Roman"/>
              </a:rPr>
              <a:t>Drill Pad:  A typical drill pad covers 8.8 acres.  </a:t>
            </a:r>
            <a:endParaRPr lang="en-US" sz="2000" dirty="0">
              <a:latin typeface="Times New Roman"/>
            </a:endParaRPr>
          </a:p>
        </p:txBody>
      </p:sp>
      <p:pic>
        <p:nvPicPr>
          <p:cNvPr id="9" name="Picture 8" descr="Drill Pad.tiff"/>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7200" y="838200"/>
            <a:ext cx="8077200" cy="4952999"/>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229600" cy="868362"/>
          </a:xfrm>
        </p:spPr>
        <p:txBody>
          <a:bodyPr/>
          <a:lstStyle/>
          <a:p>
            <a:pPr algn="l"/>
            <a:r>
              <a:rPr lang="en-US" b="1" dirty="0" smtClean="0">
                <a:solidFill>
                  <a:srgbClr val="244800"/>
                </a:solidFill>
                <a:latin typeface="Cambria Math" pitchFamily="18" charset="0"/>
                <a:ea typeface="Cambria Math" pitchFamily="18" charset="0"/>
              </a:rPr>
              <a:t>Clean-Up</a:t>
            </a:r>
            <a:r>
              <a:rPr lang="en-US" dirty="0" smtClean="0">
                <a:solidFill>
                  <a:srgbClr val="244800"/>
                </a:solidFill>
                <a:latin typeface="Cambria Math" pitchFamily="18" charset="0"/>
                <a:ea typeface="Cambria Math" pitchFamily="18" charset="0"/>
              </a:rPr>
              <a:t>: Steps</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066800"/>
            <a:ext cx="8229600" cy="4525963"/>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Cleaning &amp; Disposing </a:t>
            </a:r>
          </a:p>
          <a:p>
            <a:pPr lvl="1">
              <a:spcBef>
                <a:spcPts val="0"/>
              </a:spcBef>
            </a:pPr>
            <a:r>
              <a:rPr lang="en-US" sz="2400" dirty="0" smtClean="0">
                <a:solidFill>
                  <a:srgbClr val="244800"/>
                </a:solidFill>
                <a:latin typeface="Cambria Math" pitchFamily="18" charset="0"/>
                <a:ea typeface="Cambria Math" pitchFamily="18" charset="0"/>
              </a:rPr>
              <a:t>During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approximately 40% of water returns and is contaminated.  The water then needs to be cleaned and disposed.  Along with water are solids that need to be disposed.</a:t>
            </a:r>
          </a:p>
          <a:p>
            <a:pPr>
              <a:spcBef>
                <a:spcPts val="0"/>
              </a:spcBef>
            </a:pPr>
            <a:r>
              <a:rPr lang="en-US" sz="2400" dirty="0" smtClean="0">
                <a:solidFill>
                  <a:srgbClr val="244800"/>
                </a:solidFill>
                <a:latin typeface="Cambria Math" pitchFamily="18" charset="0"/>
                <a:ea typeface="Cambria Math" pitchFamily="18" charset="0"/>
              </a:rPr>
              <a:t>Maintaining Drinking &amp; House Water</a:t>
            </a:r>
          </a:p>
          <a:p>
            <a:pPr lvl="1">
              <a:spcBef>
                <a:spcPts val="0"/>
              </a:spcBef>
            </a:pPr>
            <a:r>
              <a:rPr lang="en-US" sz="2400" dirty="0" smtClean="0">
                <a:solidFill>
                  <a:srgbClr val="244800"/>
                </a:solidFill>
                <a:latin typeface="Cambria Math" pitchFamily="18" charset="0"/>
                <a:ea typeface="Cambria Math" pitchFamily="18" charset="0"/>
              </a:rPr>
              <a:t>It is the gas companies responsibility (if applied in lease) that if any water is contaminated from the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they are responsible for providing sanitary water to the household.</a:t>
            </a:r>
          </a:p>
          <a:p>
            <a:pPr lvl="1">
              <a:spcBef>
                <a:spcPts val="0"/>
              </a:spcBef>
            </a:pPr>
            <a:endParaRPr lang="en-US" sz="2400" dirty="0">
              <a:solidFill>
                <a:srgbClr val="244800"/>
              </a:solidFill>
              <a:latin typeface="Cambria Math" pitchFamily="18" charset="0"/>
              <a:ea typeface="Cambria Math" pitchFamily="18" charset="0"/>
            </a:endParaRPr>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Back or Previous 5">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2465551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73" y="152400"/>
            <a:ext cx="8229600" cy="762000"/>
          </a:xfrm>
        </p:spPr>
        <p:txBody>
          <a:bodyPr/>
          <a:lstStyle/>
          <a:p>
            <a:pPr algn="l"/>
            <a:r>
              <a:rPr lang="en-US" b="1" dirty="0" smtClean="0">
                <a:solidFill>
                  <a:srgbClr val="244800"/>
                </a:solidFill>
                <a:latin typeface="Cambria Math" pitchFamily="18" charset="0"/>
                <a:ea typeface="Cambria Math" pitchFamily="18" charset="0"/>
              </a:rPr>
              <a:t>Clean-Up</a:t>
            </a:r>
            <a:r>
              <a:rPr lang="en-US" dirty="0" smtClean="0">
                <a:solidFill>
                  <a:srgbClr val="244800"/>
                </a:solidFill>
                <a:latin typeface="Cambria Math" pitchFamily="18" charset="0"/>
                <a:ea typeface="Cambria Math" pitchFamily="18" charset="0"/>
              </a:rPr>
              <a:t>: Steps</a:t>
            </a:r>
            <a:endParaRPr lang="en-US"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838200"/>
            <a:ext cx="8229600" cy="4754563"/>
          </a:xfrm>
        </p:spPr>
        <p:txBody>
          <a:bodyPr>
            <a:noAutofit/>
          </a:bodyPr>
          <a:lstStyle/>
          <a:p>
            <a:pPr>
              <a:spcBef>
                <a:spcPts val="0"/>
              </a:spcBef>
            </a:pPr>
            <a:r>
              <a:rPr lang="en-US" sz="2400" dirty="0" smtClean="0">
                <a:solidFill>
                  <a:srgbClr val="244800"/>
                </a:solidFill>
                <a:latin typeface="Cambria Math" pitchFamily="18" charset="0"/>
                <a:ea typeface="Cambria Math" pitchFamily="18" charset="0"/>
              </a:rPr>
              <a:t>Capping the Well</a:t>
            </a:r>
          </a:p>
          <a:p>
            <a:pPr lvl="1">
              <a:spcBef>
                <a:spcPts val="0"/>
              </a:spcBef>
            </a:pPr>
            <a:r>
              <a:rPr lang="en-US" sz="2400" dirty="0" smtClean="0">
                <a:solidFill>
                  <a:srgbClr val="244800"/>
                </a:solidFill>
                <a:latin typeface="Cambria Math" pitchFamily="18" charset="0"/>
                <a:ea typeface="Cambria Math" pitchFamily="18" charset="0"/>
              </a:rPr>
              <a:t>After all the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is done the well needs to be capped, this way there is no extra flow back and all of the gas flows into the pipelines.</a:t>
            </a:r>
          </a:p>
          <a:p>
            <a:pPr>
              <a:spcBef>
                <a:spcPts val="0"/>
              </a:spcBef>
            </a:pPr>
            <a:r>
              <a:rPr lang="en-US" sz="2400" dirty="0" smtClean="0">
                <a:solidFill>
                  <a:srgbClr val="244800"/>
                </a:solidFill>
                <a:latin typeface="Cambria Math" pitchFamily="18" charset="0"/>
                <a:ea typeface="Cambria Math" pitchFamily="18" charset="0"/>
              </a:rPr>
              <a:t>Tree Replacement </a:t>
            </a:r>
          </a:p>
          <a:p>
            <a:pPr lvl="1">
              <a:spcBef>
                <a:spcPts val="0"/>
              </a:spcBef>
            </a:pPr>
            <a:r>
              <a:rPr lang="en-US" sz="2400" dirty="0" smtClean="0">
                <a:solidFill>
                  <a:srgbClr val="244800"/>
                </a:solidFill>
                <a:latin typeface="Cambria Math" pitchFamily="18" charset="0"/>
                <a:ea typeface="Cambria Math" pitchFamily="18" charset="0"/>
              </a:rPr>
              <a:t>During clearing of the land there are often several trees that are demolished, in most leases there is a type of agreement that hold the company responsible for replacing the trees. </a:t>
            </a:r>
          </a:p>
          <a:p>
            <a:pPr>
              <a:spcBef>
                <a:spcPts val="0"/>
              </a:spcBef>
            </a:pPr>
            <a:r>
              <a:rPr lang="en-US" sz="2400" dirty="0">
                <a:solidFill>
                  <a:srgbClr val="244800"/>
                </a:solidFill>
                <a:latin typeface="Cambria Math" pitchFamily="18" charset="0"/>
                <a:ea typeface="Cambria Math" pitchFamily="18" charset="0"/>
              </a:rPr>
              <a:t>Road Replacement </a:t>
            </a:r>
          </a:p>
          <a:p>
            <a:pPr lvl="1">
              <a:spcBef>
                <a:spcPts val="0"/>
              </a:spcBef>
            </a:pPr>
            <a:r>
              <a:rPr lang="en-US" sz="2400" dirty="0">
                <a:solidFill>
                  <a:srgbClr val="244800"/>
                </a:solidFill>
                <a:latin typeface="Cambria Math" pitchFamily="18" charset="0"/>
                <a:ea typeface="Cambria Math" pitchFamily="18" charset="0"/>
              </a:rPr>
              <a:t>Through out the entire process there is several heavy machinery along with an increase in traffic on and near the site.  In most leases, any roadways that are damaged due to the process will be fixed.  </a:t>
            </a:r>
          </a:p>
          <a:p>
            <a:pPr>
              <a:spcBef>
                <a:spcPts val="0"/>
              </a:spcBef>
            </a:pPr>
            <a:endParaRPr lang="en-US" sz="2400" dirty="0" smtClean="0">
              <a:solidFill>
                <a:srgbClr val="244800"/>
              </a:solidFill>
              <a:latin typeface="Cambria Math" pitchFamily="18" charset="0"/>
              <a:ea typeface="Cambria Math" pitchFamily="18" charset="0"/>
            </a:endParaRPr>
          </a:p>
          <a:p>
            <a:pPr lvl="1">
              <a:spcBef>
                <a:spcPts val="0"/>
              </a:spcBef>
            </a:pP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Action Button: Home 5">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6057070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1514"/>
            <a:ext cx="8229600" cy="1020762"/>
          </a:xfrm>
        </p:spPr>
        <p:txBody>
          <a:bodyPr/>
          <a:lstStyle/>
          <a:p>
            <a:pPr algn="l"/>
            <a:r>
              <a:rPr lang="en-US" b="1" dirty="0" smtClean="0">
                <a:solidFill>
                  <a:srgbClr val="244800"/>
                </a:solidFill>
                <a:latin typeface="Cambria Math" pitchFamily="18" charset="0"/>
                <a:ea typeface="Cambria Math" pitchFamily="18" charset="0"/>
              </a:rPr>
              <a:t>Advantages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1143001"/>
            <a:ext cx="8763000" cy="2895599"/>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The US has more than 2,000 trillion cubic feet (</a:t>
            </a:r>
            <a:r>
              <a:rPr lang="en-US" sz="2400" dirty="0" err="1" smtClean="0">
                <a:solidFill>
                  <a:srgbClr val="244800"/>
                </a:solidFill>
                <a:latin typeface="Cambria Math" pitchFamily="18" charset="0"/>
                <a:ea typeface="Cambria Math" pitchFamily="18" charset="0"/>
              </a:rPr>
              <a:t>tcf</a:t>
            </a:r>
            <a:r>
              <a:rPr lang="en-US" sz="2400" dirty="0" smtClean="0">
                <a:solidFill>
                  <a:srgbClr val="244800"/>
                </a:solidFill>
                <a:latin typeface="Cambria Math" pitchFamily="18" charset="0"/>
                <a:ea typeface="Cambria Math" pitchFamily="18" charset="0"/>
              </a:rPr>
              <a:t>) of available gas; more natural gas than Saudi Arabia has oil.</a:t>
            </a:r>
          </a:p>
          <a:p>
            <a:pPr>
              <a:spcBef>
                <a:spcPts val="0"/>
              </a:spcBef>
            </a:pPr>
            <a:r>
              <a:rPr lang="en-US" sz="2400" dirty="0" smtClean="0">
                <a:solidFill>
                  <a:srgbClr val="244800"/>
                </a:solidFill>
                <a:latin typeface="Cambria Math" pitchFamily="18" charset="0"/>
                <a:ea typeface="Cambria Math" pitchFamily="18" charset="0"/>
              </a:rPr>
              <a:t>The United States recently passed Russia to become the world’s largest producer of natural gas.</a:t>
            </a:r>
          </a:p>
          <a:p>
            <a:pPr>
              <a:spcBef>
                <a:spcPts val="0"/>
              </a:spcBef>
            </a:pPr>
            <a:r>
              <a:rPr lang="en-US" sz="2400" dirty="0" smtClean="0">
                <a:solidFill>
                  <a:srgbClr val="244800"/>
                </a:solidFill>
                <a:latin typeface="Cambria Math" pitchFamily="18" charset="0"/>
                <a:ea typeface="Cambria Math" pitchFamily="18" charset="0"/>
              </a:rPr>
              <a:t>We </a:t>
            </a:r>
            <a:r>
              <a:rPr lang="en-US" sz="2400" dirty="0">
                <a:solidFill>
                  <a:srgbClr val="244800"/>
                </a:solidFill>
                <a:latin typeface="Cambria Math" pitchFamily="18" charset="0"/>
                <a:ea typeface="Cambria Math" pitchFamily="18" charset="0"/>
              </a:rPr>
              <a:t>can reduce our dependence on foreign oil now and in the </a:t>
            </a:r>
            <a:r>
              <a:rPr lang="en-US" sz="2400" dirty="0" smtClean="0">
                <a:solidFill>
                  <a:srgbClr val="244800"/>
                </a:solidFill>
                <a:latin typeface="Cambria Math" pitchFamily="18" charset="0"/>
                <a:ea typeface="Cambria Math" pitchFamily="18" charset="0"/>
              </a:rPr>
              <a:t>future, which is one our nation’s top national security concerns.</a:t>
            </a: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http://www.democracycorps.com/wp-content/files/image/image003(2).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28800" y="3505200"/>
            <a:ext cx="5019675" cy="303847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004664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1514"/>
            <a:ext cx="8229600" cy="1020762"/>
          </a:xfrm>
        </p:spPr>
        <p:txBody>
          <a:bodyPr/>
          <a:lstStyle/>
          <a:p>
            <a:pPr algn="l"/>
            <a:r>
              <a:rPr lang="en-US" b="1" dirty="0" smtClean="0">
                <a:solidFill>
                  <a:srgbClr val="244800"/>
                </a:solidFill>
                <a:latin typeface="Cambria Math" pitchFamily="18" charset="0"/>
                <a:ea typeface="Cambria Math" pitchFamily="18" charset="0"/>
              </a:rPr>
              <a:t>Advantages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304800" y="1143000"/>
            <a:ext cx="8534400" cy="4144963"/>
          </a:xfrm>
        </p:spPr>
        <p:txBody>
          <a:bodyPr>
            <a:normAutofit/>
          </a:bodyPr>
          <a:lstStyle/>
          <a:p>
            <a:pPr>
              <a:spcBef>
                <a:spcPts val="0"/>
              </a:spcBef>
            </a:pPr>
            <a:r>
              <a:rPr lang="en-US" sz="2400" dirty="0">
                <a:solidFill>
                  <a:srgbClr val="244800"/>
                </a:solidFill>
                <a:latin typeface="Cambria Math" pitchFamily="18" charset="0"/>
                <a:ea typeface="Cambria Math" pitchFamily="18" charset="0"/>
              </a:rPr>
              <a:t>Natural gas is the only fuel alternative that can power heavy-duty trucks and buses.</a:t>
            </a:r>
          </a:p>
          <a:p>
            <a:pPr>
              <a:spcBef>
                <a:spcPts val="0"/>
              </a:spcBef>
            </a:pPr>
            <a:r>
              <a:rPr lang="en-US" sz="2400" dirty="0">
                <a:solidFill>
                  <a:srgbClr val="244800"/>
                </a:solidFill>
                <a:latin typeface="Cambria Math" pitchFamily="18" charset="0"/>
                <a:ea typeface="Cambria Math" pitchFamily="18" charset="0"/>
              </a:rPr>
              <a:t>Rapid, near-term supply growth to relatively short well drilling times yields high initial production rates</a:t>
            </a:r>
            <a:r>
              <a:rPr lang="en-US" sz="2400" dirty="0" smtClean="0">
                <a:solidFill>
                  <a:srgbClr val="244800"/>
                </a:solidFill>
                <a:latin typeface="Cambria Math" pitchFamily="18" charset="0"/>
                <a:ea typeface="Cambria Math" pitchFamily="18" charset="0"/>
              </a:rPr>
              <a:t>.</a:t>
            </a:r>
          </a:p>
          <a:p>
            <a:pPr>
              <a:spcBef>
                <a:spcPts val="0"/>
              </a:spcBef>
            </a:pPr>
            <a:r>
              <a:rPr lang="en-US" sz="2400" dirty="0" smtClean="0">
                <a:solidFill>
                  <a:srgbClr val="244800"/>
                </a:solidFill>
                <a:latin typeface="Cambria Math" pitchFamily="18" charset="0"/>
                <a:ea typeface="Cambria Math" pitchFamily="18" charset="0"/>
              </a:rPr>
              <a:t>Natural gas contributed $385 billion to the U.S. economy in 2008</a:t>
            </a:r>
            <a:r>
              <a:rPr lang="en-US" sz="2400" dirty="0">
                <a:solidFill>
                  <a:srgbClr val="244800"/>
                </a:solidFill>
                <a:latin typeface="Cambria Math" pitchFamily="18" charset="0"/>
                <a:ea typeface="Cambria Math" pitchFamily="18" charset="0"/>
              </a:rPr>
              <a:t>. </a:t>
            </a:r>
            <a:endParaRPr lang="en-US" sz="2400" dirty="0" smtClean="0">
              <a:solidFill>
                <a:srgbClr val="244800"/>
              </a:solidFill>
              <a:latin typeface="Cambria Math" pitchFamily="18" charset="0"/>
              <a:ea typeface="Cambria Math" pitchFamily="18" charset="0"/>
            </a:endParaRPr>
          </a:p>
          <a:p>
            <a:pPr>
              <a:spcBef>
                <a:spcPts val="0"/>
              </a:spcBef>
            </a:pPr>
            <a:r>
              <a:rPr lang="en-US" sz="2400" dirty="0" smtClean="0">
                <a:solidFill>
                  <a:srgbClr val="244800"/>
                </a:solidFill>
                <a:latin typeface="Cambria Math" pitchFamily="18" charset="0"/>
                <a:ea typeface="Cambria Math" pitchFamily="18" charset="0"/>
              </a:rPr>
              <a:t>Creates </a:t>
            </a:r>
            <a:r>
              <a:rPr lang="en-US" sz="2400" dirty="0">
                <a:solidFill>
                  <a:srgbClr val="244800"/>
                </a:solidFill>
                <a:latin typeface="Cambria Math" pitchFamily="18" charset="0"/>
                <a:ea typeface="Cambria Math" pitchFamily="18" charset="0"/>
              </a:rPr>
              <a:t>clean energy jobs at home.</a:t>
            </a:r>
          </a:p>
          <a:p>
            <a:pPr>
              <a:spcBef>
                <a:spcPts val="0"/>
              </a:spcBef>
            </a:pPr>
            <a:endParaRPr lang="en-US" sz="2400" dirty="0" smtClean="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8800059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41514"/>
            <a:ext cx="8229600" cy="1020762"/>
          </a:xfrm>
        </p:spPr>
        <p:txBody>
          <a:bodyPr/>
          <a:lstStyle/>
          <a:p>
            <a:pPr algn="l"/>
            <a:r>
              <a:rPr lang="en-US" b="1" dirty="0" smtClean="0">
                <a:solidFill>
                  <a:srgbClr val="244800"/>
                </a:solidFill>
                <a:latin typeface="Cambria Math" pitchFamily="18" charset="0"/>
                <a:ea typeface="Cambria Math" pitchFamily="18" charset="0"/>
              </a:rPr>
              <a:t>Advantages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293255" y="1219200"/>
            <a:ext cx="4431145" cy="4724400"/>
          </a:xfrm>
        </p:spPr>
        <p:txBody>
          <a:bodyPr>
            <a:normAutofit/>
          </a:bodyPr>
          <a:lstStyle/>
          <a:p>
            <a:pPr>
              <a:spcBef>
                <a:spcPts val="0"/>
              </a:spcBef>
            </a:pPr>
            <a:r>
              <a:rPr lang="en-US" sz="2400" dirty="0">
                <a:solidFill>
                  <a:srgbClr val="244800"/>
                </a:solidFill>
                <a:latin typeface="Cambria Math" pitchFamily="18" charset="0"/>
                <a:ea typeface="Cambria Math" pitchFamily="18" charset="0"/>
              </a:rPr>
              <a:t>Natural gas companies directly employed roughly 622,000 Americans in 2008 and indirectly sustained almost 2.2 million additional jobs the same year</a:t>
            </a:r>
            <a:r>
              <a:rPr lang="en-US" sz="2400" dirty="0" smtClean="0">
                <a:solidFill>
                  <a:srgbClr val="244800"/>
                </a:solidFill>
                <a:latin typeface="Cambria Math" pitchFamily="18" charset="0"/>
                <a:ea typeface="Cambria Math" pitchFamily="18" charset="0"/>
              </a:rPr>
              <a:t>.</a:t>
            </a:r>
          </a:p>
          <a:p>
            <a:pPr>
              <a:spcBef>
                <a:spcPts val="0"/>
              </a:spcBef>
            </a:pPr>
            <a:r>
              <a:rPr lang="en-US" sz="2400" dirty="0" smtClean="0">
                <a:solidFill>
                  <a:srgbClr val="244800"/>
                </a:solidFill>
                <a:latin typeface="Cambria Math" pitchFamily="18" charset="0"/>
                <a:ea typeface="Cambria Math" pitchFamily="18" charset="0"/>
              </a:rPr>
              <a:t>In 2010, 88,000 new jobs were added in Pennsylvania.</a:t>
            </a:r>
          </a:p>
          <a:p>
            <a:pPr>
              <a:spcBef>
                <a:spcPts val="0"/>
              </a:spcBef>
            </a:pPr>
            <a:r>
              <a:rPr lang="en-US" sz="2400" dirty="0" smtClean="0">
                <a:solidFill>
                  <a:srgbClr val="244800"/>
                </a:solidFill>
                <a:latin typeface="Cambria Math" pitchFamily="18" charset="0"/>
                <a:ea typeface="Cambria Math" pitchFamily="18" charset="0"/>
              </a:rPr>
              <a:t>Natural gas generated over $70 billion in direct income for workers.</a:t>
            </a:r>
            <a:endParaRPr lang="en-US" sz="2400" dirty="0">
              <a:solidFill>
                <a:srgbClr val="244800"/>
              </a:solidFill>
              <a:latin typeface="Cambria Math" pitchFamily="18" charset="0"/>
              <a:ea typeface="Cambria Math" pitchFamily="18" charset="0"/>
            </a:endParaRP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3"/>
          <p:cNvPicPr>
            <a:picLocks noChangeAspect="1" noChangeArrowheads="1"/>
          </p:cNvPicPr>
          <p:nvPr/>
        </p:nvPicPr>
        <p:blipFill>
          <a:blip r:embed="rId2" cstate="print"/>
          <a:srcRect/>
          <a:stretch>
            <a:fillRect/>
          </a:stretch>
        </p:blipFill>
        <p:spPr bwMode="auto">
          <a:xfrm>
            <a:off x="4617852" y="1143000"/>
            <a:ext cx="4381500" cy="4467225"/>
          </a:xfrm>
          <a:prstGeom prst="rect">
            <a:avLst/>
          </a:prstGeom>
          <a:noFill/>
          <a:ln w="9525">
            <a:noFill/>
            <a:miter lim="800000"/>
            <a:headEnd/>
            <a:tailEnd/>
          </a:ln>
        </p:spPr>
      </p:pic>
    </p:spTree>
    <p:extLst>
      <p:ext uri="{BB962C8B-B14F-4D97-AF65-F5344CB8AC3E}">
        <p14:creationId xmlns:p14="http://schemas.microsoft.com/office/powerpoint/2010/main" xmlns="" val="37229384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152400"/>
            <a:ext cx="8229600" cy="944562"/>
          </a:xfrm>
        </p:spPr>
        <p:txBody>
          <a:bodyPr/>
          <a:lstStyle/>
          <a:p>
            <a:pPr algn="l"/>
            <a:r>
              <a:rPr lang="en-US" b="1" dirty="0" smtClean="0">
                <a:solidFill>
                  <a:srgbClr val="244800"/>
                </a:solidFill>
                <a:latin typeface="Cambria Math" pitchFamily="18" charset="0"/>
                <a:ea typeface="Cambria Math" pitchFamily="18" charset="0"/>
              </a:rPr>
              <a:t>Disadvantages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228600" y="1143000"/>
            <a:ext cx="8534400" cy="4525963"/>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Once a well is placed on an owners property, the value of the property decreases.</a:t>
            </a:r>
          </a:p>
          <a:p>
            <a:pPr>
              <a:spcBef>
                <a:spcPts val="0"/>
              </a:spcBef>
            </a:pPr>
            <a:r>
              <a:rPr lang="en-US" sz="2400" dirty="0">
                <a:solidFill>
                  <a:srgbClr val="244800"/>
                </a:solidFill>
                <a:latin typeface="Cambria Math" pitchFamily="18" charset="0"/>
                <a:ea typeface="Cambria Math" pitchFamily="18" charset="0"/>
              </a:rPr>
              <a:t>During the time that the well is being constructed, visually, the drill site is unattractive</a:t>
            </a:r>
            <a:r>
              <a:rPr lang="en-US" sz="2400" dirty="0" smtClean="0">
                <a:solidFill>
                  <a:srgbClr val="244800"/>
                </a:solidFill>
                <a:latin typeface="Cambria Math" pitchFamily="18" charset="0"/>
                <a:ea typeface="Cambria Math" pitchFamily="18" charset="0"/>
              </a:rPr>
              <a:t>.</a:t>
            </a:r>
          </a:p>
          <a:p>
            <a:pPr>
              <a:spcBef>
                <a:spcPts val="0"/>
              </a:spcBef>
            </a:pPr>
            <a:r>
              <a:rPr lang="en-US" sz="2400" dirty="0" smtClean="0">
                <a:solidFill>
                  <a:srgbClr val="244800"/>
                </a:solidFill>
                <a:latin typeface="Cambria Math" pitchFamily="18" charset="0"/>
                <a:ea typeface="Cambria Math" pitchFamily="18" charset="0"/>
              </a:rPr>
              <a:t>The natural gas is non-renewable, so once a well’s natural gas supply is depleted, no more gas can be extracted from that well.</a:t>
            </a: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http://www.visualphotos.com/photo/2x2673107/an_oil_derrick_for_exploratory_drilling_is_set_up_cb0210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9200" y="3886200"/>
            <a:ext cx="6667500" cy="232410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08217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152400"/>
            <a:ext cx="8229600" cy="944562"/>
          </a:xfrm>
        </p:spPr>
        <p:txBody>
          <a:bodyPr/>
          <a:lstStyle/>
          <a:p>
            <a:pPr algn="l"/>
            <a:r>
              <a:rPr lang="en-US" b="1" dirty="0" smtClean="0">
                <a:solidFill>
                  <a:srgbClr val="244800"/>
                </a:solidFill>
                <a:latin typeface="Cambria Math" pitchFamily="18" charset="0"/>
                <a:ea typeface="Cambria Math" pitchFamily="18" charset="0"/>
              </a:rPr>
              <a:t>Disadvantages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1875322"/>
            <a:ext cx="4572000" cy="3124200"/>
          </a:xfrm>
        </p:spPr>
        <p:txBody>
          <a:bodyPr>
            <a:normAutofit/>
          </a:bodyPr>
          <a:lstStyle/>
          <a:p>
            <a:pPr>
              <a:spcBef>
                <a:spcPts val="0"/>
              </a:spcBef>
            </a:pPr>
            <a:r>
              <a:rPr lang="en-US" sz="2400" dirty="0" smtClean="0">
                <a:solidFill>
                  <a:srgbClr val="244800"/>
                </a:solidFill>
                <a:latin typeface="Cambria Math" pitchFamily="18" charset="0"/>
                <a:ea typeface="Cambria Math" pitchFamily="18" charset="0"/>
              </a:rPr>
              <a:t>During the set up and clean up processes, there is excessive construction and truck traffic.</a:t>
            </a:r>
          </a:p>
          <a:p>
            <a:pPr>
              <a:spcBef>
                <a:spcPts val="0"/>
              </a:spcBef>
            </a:pPr>
            <a:r>
              <a:rPr lang="en-US" sz="2400" dirty="0">
                <a:solidFill>
                  <a:srgbClr val="244800"/>
                </a:solidFill>
                <a:latin typeface="Cambria Math" pitchFamily="18" charset="0"/>
                <a:ea typeface="Cambria Math" pitchFamily="18" charset="0"/>
              </a:rPr>
              <a:t>Due to the large amount of tractor trailer trucks being used on country roads, the quality of roads decrease. </a:t>
            </a:r>
          </a:p>
        </p:txBody>
      </p:sp>
      <p:sp>
        <p:nvSpPr>
          <p:cNvPr id="4" name="Action Button: Forward or Next 3">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http://www.treehugger.com/20101027-natural-gas-sign.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45829" y="1600200"/>
            <a:ext cx="4234226" cy="3429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524448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34636"/>
            <a:ext cx="8229600" cy="803564"/>
          </a:xfrm>
        </p:spPr>
        <p:txBody>
          <a:bodyPr/>
          <a:lstStyle/>
          <a:p>
            <a:pPr algn="l"/>
            <a:r>
              <a:rPr lang="en-US" b="1" dirty="0" smtClean="0">
                <a:solidFill>
                  <a:srgbClr val="244800"/>
                </a:solidFill>
                <a:latin typeface="Cambria Math" pitchFamily="18" charset="0"/>
                <a:ea typeface="Cambria Math" pitchFamily="18" charset="0"/>
              </a:rPr>
              <a:t>Environmental Issues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762000"/>
            <a:ext cx="8844643" cy="3810000"/>
          </a:xfrm>
        </p:spPr>
        <p:txBody>
          <a:bodyPr>
            <a:normAutofit/>
          </a:bodyPr>
          <a:lstStyle/>
          <a:p>
            <a:pPr>
              <a:spcBef>
                <a:spcPts val="0"/>
              </a:spcBef>
            </a:pPr>
            <a:r>
              <a:rPr lang="en-US" sz="2400" dirty="0">
                <a:solidFill>
                  <a:srgbClr val="244800"/>
                </a:solidFill>
                <a:latin typeface="Cambria Math" pitchFamily="18" charset="0"/>
                <a:ea typeface="Cambria Math" pitchFamily="18" charset="0"/>
              </a:rPr>
              <a:t>Natural gas also has 80% fewer </a:t>
            </a:r>
            <a:r>
              <a:rPr lang="en-US" sz="2400" dirty="0" err="1">
                <a:solidFill>
                  <a:srgbClr val="244800"/>
                </a:solidFill>
                <a:latin typeface="Cambria Math" pitchFamily="18" charset="0"/>
                <a:ea typeface="Cambria Math" pitchFamily="18" charset="0"/>
              </a:rPr>
              <a:t>NOx</a:t>
            </a:r>
            <a:r>
              <a:rPr lang="en-US" sz="2400" dirty="0">
                <a:solidFill>
                  <a:srgbClr val="244800"/>
                </a:solidFill>
                <a:latin typeface="Cambria Math" pitchFamily="18" charset="0"/>
                <a:ea typeface="Cambria Math" pitchFamily="18" charset="0"/>
              </a:rPr>
              <a:t> emissions and virtually no sulfur dioxide, mercury, or particulate pollution.</a:t>
            </a:r>
          </a:p>
          <a:p>
            <a:pPr>
              <a:spcBef>
                <a:spcPts val="0"/>
              </a:spcBef>
            </a:pPr>
            <a:r>
              <a:rPr lang="en-US" sz="2400" dirty="0" smtClean="0">
                <a:solidFill>
                  <a:srgbClr val="244800"/>
                </a:solidFill>
                <a:latin typeface="Cambria Math" pitchFamily="18" charset="0"/>
                <a:ea typeface="Cambria Math" pitchFamily="18" charset="0"/>
              </a:rPr>
              <a:t>Converting </a:t>
            </a:r>
            <a:r>
              <a:rPr lang="en-US" sz="2400" dirty="0">
                <a:solidFill>
                  <a:srgbClr val="244800"/>
                </a:solidFill>
                <a:latin typeface="Cambria Math" pitchFamily="18" charset="0"/>
                <a:ea typeface="Cambria Math" pitchFamily="18" charset="0"/>
              </a:rPr>
              <a:t>just one trash truck from diesel to natural gas is the pollution reduction equivalent of taking 325 cars off the road</a:t>
            </a:r>
            <a:r>
              <a:rPr lang="en-US" sz="2400" dirty="0" smtClean="0">
                <a:solidFill>
                  <a:srgbClr val="244800"/>
                </a:solidFill>
                <a:latin typeface="Cambria Math" pitchFamily="18" charset="0"/>
                <a:ea typeface="Cambria Math" pitchFamily="18" charset="0"/>
              </a:rPr>
              <a:t>.</a:t>
            </a:r>
          </a:p>
          <a:p>
            <a:pPr>
              <a:spcBef>
                <a:spcPts val="0"/>
              </a:spcBef>
            </a:pPr>
            <a:r>
              <a:rPr lang="en-US" sz="2400" dirty="0">
                <a:solidFill>
                  <a:srgbClr val="244800"/>
                </a:solidFill>
                <a:latin typeface="Cambria Math" pitchFamily="18" charset="0"/>
                <a:ea typeface="Cambria Math" pitchFamily="18" charset="0"/>
              </a:rPr>
              <a:t>Natural gas vehicles are 25% cleaner than those that run on gasoline or diesel for communities with high smog levels</a:t>
            </a:r>
            <a:r>
              <a:rPr lang="en-US" sz="2400" dirty="0" smtClean="0">
                <a:solidFill>
                  <a:srgbClr val="244800"/>
                </a:solidFill>
                <a:latin typeface="Cambria Math" pitchFamily="18" charset="0"/>
                <a:ea typeface="Cambria Math" pitchFamily="18" charset="0"/>
              </a:rPr>
              <a:t>.</a:t>
            </a:r>
          </a:p>
          <a:p>
            <a:pPr>
              <a:spcBef>
                <a:spcPts val="0"/>
              </a:spcBef>
            </a:pPr>
            <a:r>
              <a:rPr lang="en-US" sz="2400" dirty="0" smtClean="0">
                <a:solidFill>
                  <a:srgbClr val="244800"/>
                </a:solidFill>
                <a:latin typeface="Cambria Math" pitchFamily="18" charset="0"/>
                <a:ea typeface="Cambria Math" pitchFamily="18" charset="0"/>
              </a:rPr>
              <a:t>Following is a chart showing different types of electricity generation, comparing the cost to build and produce the energy versus its energy efficiency: </a:t>
            </a:r>
            <a:endParaRPr lang="en-US" sz="2400" dirty="0">
              <a:solidFill>
                <a:srgbClr val="244800"/>
              </a:solidFill>
              <a:latin typeface="Cambria Math" pitchFamily="18" charset="0"/>
              <a:ea typeface="Cambria Math" pitchFamily="18" charset="0"/>
            </a:endParaRPr>
          </a:p>
          <a:p>
            <a:pPr>
              <a:spcBef>
                <a:spcPts val="0"/>
              </a:spcBef>
            </a:pPr>
            <a:endParaRPr lang="en-US" sz="2400" dirty="0">
              <a:solidFill>
                <a:srgbClr val="244800"/>
              </a:solidFill>
              <a:latin typeface="Cambria Math" pitchFamily="18" charset="0"/>
              <a:ea typeface="Cambria Math" pitchFamily="18" charset="0"/>
            </a:endParaRPr>
          </a:p>
          <a:p>
            <a:pPr>
              <a:spcBef>
                <a:spcPts val="0"/>
              </a:spcBef>
            </a:pPr>
            <a:endParaRPr lang="en-US" sz="2400" dirty="0">
              <a:solidFill>
                <a:srgbClr val="244800"/>
              </a:solidFill>
              <a:latin typeface="Cambria Math" pitchFamily="18" charset="0"/>
              <a:ea typeface="Cambria Math" pitchFamily="18" charset="0"/>
            </a:endParaRP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Forward or Next 7">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9" name="Picture 5"/>
          <p:cNvPicPr>
            <a:picLocks noChangeAspect="1" noChangeArrowheads="1"/>
          </p:cNvPicPr>
          <p:nvPr/>
        </p:nvPicPr>
        <p:blipFill>
          <a:blip r:embed="rId2" cstate="print"/>
          <a:srcRect/>
          <a:stretch>
            <a:fillRect/>
          </a:stretch>
        </p:blipFill>
        <p:spPr bwMode="auto">
          <a:xfrm>
            <a:off x="2331404" y="4191000"/>
            <a:ext cx="3886076" cy="2562059"/>
          </a:xfrm>
          <a:prstGeom prst="rect">
            <a:avLst/>
          </a:prstGeom>
          <a:noFill/>
          <a:ln w="9525">
            <a:noFill/>
            <a:miter lim="800000"/>
            <a:headEnd/>
            <a:tailEnd/>
          </a:ln>
        </p:spPr>
      </p:pic>
    </p:spTree>
    <p:extLst>
      <p:ext uri="{BB962C8B-B14F-4D97-AF65-F5344CB8AC3E}">
        <p14:creationId xmlns:p14="http://schemas.microsoft.com/office/powerpoint/2010/main" xmlns="" val="2877695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514" y="152400"/>
            <a:ext cx="8229600" cy="762000"/>
          </a:xfrm>
        </p:spPr>
        <p:txBody>
          <a:bodyPr/>
          <a:lstStyle/>
          <a:p>
            <a:pPr algn="l"/>
            <a:r>
              <a:rPr lang="en-US" b="1" dirty="0" smtClean="0">
                <a:solidFill>
                  <a:srgbClr val="244800"/>
                </a:solidFill>
                <a:latin typeface="Cambria Math" pitchFamily="18" charset="0"/>
                <a:ea typeface="Cambria Math" pitchFamily="18" charset="0"/>
              </a:rPr>
              <a:t>Environmental Issues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781251"/>
            <a:ext cx="6096000" cy="4909457"/>
          </a:xfrm>
        </p:spPr>
        <p:txBody>
          <a:bodyPr>
            <a:noAutofit/>
          </a:bodyPr>
          <a:lstStyle/>
          <a:p>
            <a:pPr>
              <a:spcBef>
                <a:spcPts val="0"/>
              </a:spcBef>
            </a:pPr>
            <a:r>
              <a:rPr lang="en-US" sz="2400" dirty="0">
                <a:solidFill>
                  <a:srgbClr val="244800"/>
                </a:solidFill>
                <a:latin typeface="Cambria Math" pitchFamily="18" charset="0"/>
                <a:ea typeface="Cambria Math" pitchFamily="18" charset="0"/>
              </a:rPr>
              <a:t>There is a risk of the </a:t>
            </a:r>
            <a:r>
              <a:rPr lang="en-US" sz="2400" dirty="0" smtClean="0">
                <a:solidFill>
                  <a:srgbClr val="244800"/>
                </a:solidFill>
                <a:latin typeface="Cambria Math" pitchFamily="18" charset="0"/>
                <a:ea typeface="Cambria Math" pitchFamily="18" charset="0"/>
              </a:rPr>
              <a:t>fresh water </a:t>
            </a:r>
            <a:r>
              <a:rPr lang="en-US" sz="2400" dirty="0">
                <a:solidFill>
                  <a:srgbClr val="244800"/>
                </a:solidFill>
                <a:latin typeface="Cambria Math" pitchFamily="18" charset="0"/>
                <a:ea typeface="Cambria Math" pitchFamily="18" charset="0"/>
              </a:rPr>
              <a:t>supply and air around the well being </a:t>
            </a:r>
            <a:r>
              <a:rPr lang="en-US" sz="2400" dirty="0" smtClean="0">
                <a:solidFill>
                  <a:srgbClr val="244800"/>
                </a:solidFill>
                <a:latin typeface="Cambria Math" pitchFamily="18" charset="0"/>
                <a:ea typeface="Cambria Math" pitchFamily="18" charset="0"/>
              </a:rPr>
              <a:t>contaminated. </a:t>
            </a:r>
          </a:p>
          <a:p>
            <a:pPr lvl="1">
              <a:spcBef>
                <a:spcPts val="0"/>
              </a:spcBef>
            </a:pPr>
            <a:r>
              <a:rPr lang="en-US" sz="2400" dirty="0" smtClean="0">
                <a:solidFill>
                  <a:srgbClr val="244800"/>
                </a:solidFill>
                <a:latin typeface="Cambria Math" pitchFamily="18" charset="0"/>
                <a:ea typeface="Cambria Math" pitchFamily="18" charset="0"/>
              </a:rPr>
              <a:t>There are concerns that the New York City water supply will be negatively impacted.</a:t>
            </a:r>
          </a:p>
          <a:p>
            <a:pPr>
              <a:spcBef>
                <a:spcPts val="0"/>
              </a:spcBef>
            </a:pPr>
            <a:r>
              <a:rPr lang="en-US" sz="2400" dirty="0">
                <a:solidFill>
                  <a:srgbClr val="244800"/>
                </a:solidFill>
                <a:latin typeface="Cambria Math" pitchFamily="18" charset="0"/>
                <a:ea typeface="Cambria Math" pitchFamily="18" charset="0"/>
              </a:rPr>
              <a:t>During the drilling, there is additional light pollution due to the excess gas that must be burnt off</a:t>
            </a:r>
            <a:r>
              <a:rPr lang="en-US" sz="2400" dirty="0" smtClean="0">
                <a:solidFill>
                  <a:srgbClr val="244800"/>
                </a:solidFill>
                <a:latin typeface="Cambria Math" pitchFamily="18" charset="0"/>
                <a:ea typeface="Cambria Math" pitchFamily="18" charset="0"/>
              </a:rPr>
              <a:t>.</a:t>
            </a:r>
          </a:p>
          <a:p>
            <a:pPr>
              <a:spcBef>
                <a:spcPts val="0"/>
              </a:spcBef>
            </a:pPr>
            <a:r>
              <a:rPr lang="en-US" sz="2400" dirty="0" smtClean="0">
                <a:solidFill>
                  <a:srgbClr val="244800"/>
                </a:solidFill>
                <a:latin typeface="Cambria Math" pitchFamily="18" charset="0"/>
                <a:ea typeface="Cambria Math" pitchFamily="18" charset="0"/>
              </a:rPr>
              <a:t>During the production of nature gas, Methane is released into the atmosphere, which is 30 times worse than carbon dioxide. This brings concerns about global warming.</a:t>
            </a: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a:blip r:embed="rId2" cstate="print"/>
          <a:srcRect/>
          <a:stretch>
            <a:fillRect/>
          </a:stretch>
        </p:blipFill>
        <p:spPr bwMode="auto">
          <a:xfrm>
            <a:off x="6330926" y="1295400"/>
            <a:ext cx="2733675" cy="3735519"/>
          </a:xfrm>
          <a:prstGeom prst="rect">
            <a:avLst/>
          </a:prstGeom>
          <a:noFill/>
          <a:ln w="9525">
            <a:noFill/>
            <a:miter lim="800000"/>
            <a:headEnd/>
            <a:tailEnd/>
          </a:ln>
        </p:spPr>
      </p:pic>
      <p:sp>
        <p:nvSpPr>
          <p:cNvPr id="8" name="Action Button: Forward or Next 7">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4788153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34636"/>
            <a:ext cx="8229600" cy="803564"/>
          </a:xfrm>
        </p:spPr>
        <p:txBody>
          <a:bodyPr/>
          <a:lstStyle/>
          <a:p>
            <a:pPr algn="l"/>
            <a:r>
              <a:rPr lang="en-US" b="1" dirty="0" smtClean="0">
                <a:solidFill>
                  <a:srgbClr val="244800"/>
                </a:solidFill>
                <a:latin typeface="Cambria Math" pitchFamily="18" charset="0"/>
                <a:ea typeface="Cambria Math" pitchFamily="18" charset="0"/>
              </a:rPr>
              <a:t>Environmental Issues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990600"/>
            <a:ext cx="8763000" cy="1905000"/>
          </a:xfrm>
        </p:spPr>
        <p:txBody>
          <a:bodyPr>
            <a:noAutofit/>
          </a:bodyPr>
          <a:lstStyle/>
          <a:p>
            <a:pPr>
              <a:spcBef>
                <a:spcPts val="0"/>
              </a:spcBef>
            </a:pPr>
            <a:r>
              <a:rPr lang="en-US" sz="2400" dirty="0" smtClean="0">
                <a:solidFill>
                  <a:srgbClr val="244800"/>
                </a:solidFill>
                <a:latin typeface="Cambria Math" pitchFamily="18" charset="0"/>
                <a:ea typeface="Cambria Math" pitchFamily="18" charset="0"/>
              </a:rPr>
              <a:t>Out of the 1.5 million gallons of water used per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40% of that water comes back up with many chemicals and substances in it, which we call “flow-back water.”</a:t>
            </a:r>
            <a:r>
              <a:rPr lang="en-US" sz="2400" dirty="0">
                <a:solidFill>
                  <a:srgbClr val="244800"/>
                </a:solidFill>
                <a:latin typeface="Cambria Math" pitchFamily="18" charset="0"/>
                <a:ea typeface="Cambria Math" pitchFamily="18" charset="0"/>
              </a:rPr>
              <a:t> </a:t>
            </a:r>
            <a:endParaRPr lang="en-US" sz="2400" dirty="0" smtClean="0">
              <a:solidFill>
                <a:srgbClr val="244800"/>
              </a:solidFill>
              <a:latin typeface="Cambria Math" pitchFamily="18" charset="0"/>
              <a:ea typeface="Cambria Math" pitchFamily="18" charset="0"/>
            </a:endParaRPr>
          </a:p>
          <a:p>
            <a:pPr>
              <a:spcBef>
                <a:spcPts val="0"/>
              </a:spcBef>
            </a:pPr>
            <a:r>
              <a:rPr lang="en-US" sz="2400" dirty="0">
                <a:solidFill>
                  <a:srgbClr val="244800"/>
                </a:solidFill>
                <a:latin typeface="Cambria Math" pitchFamily="18" charset="0"/>
                <a:ea typeface="Cambria Math" pitchFamily="18" charset="0"/>
              </a:rPr>
              <a:t>Some of the chemicals found in the waste water have been linked to increased human cancer rates.</a:t>
            </a: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4"/>
          <p:cNvPicPr>
            <a:picLocks noChangeAspect="1" noChangeArrowheads="1"/>
          </p:cNvPicPr>
          <p:nvPr/>
        </p:nvPicPr>
        <p:blipFill>
          <a:blip r:embed="rId2" cstate="print"/>
          <a:srcRect/>
          <a:stretch>
            <a:fillRect/>
          </a:stretch>
        </p:blipFill>
        <p:spPr bwMode="auto">
          <a:xfrm>
            <a:off x="1904999" y="3013364"/>
            <a:ext cx="5117909" cy="3429000"/>
          </a:xfrm>
          <a:prstGeom prst="rect">
            <a:avLst/>
          </a:prstGeom>
          <a:noFill/>
          <a:ln w="9525">
            <a:noFill/>
            <a:miter lim="800000"/>
            <a:headEnd/>
            <a:tailEnd/>
          </a:ln>
        </p:spPr>
      </p:pic>
      <p:sp>
        <p:nvSpPr>
          <p:cNvPr id="9" name="Action Button: Forward or Next 8">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886697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Content Placeholder 2"/>
          <p:cNvSpPr>
            <a:spLocks noGrp="1"/>
          </p:cNvSpPr>
          <p:nvPr>
            <p:ph idx="1"/>
          </p:nvPr>
        </p:nvSpPr>
        <p:spPr>
          <a:xfrm>
            <a:off x="762000" y="5867400"/>
            <a:ext cx="7391400" cy="824789"/>
          </a:xfrm>
        </p:spPr>
        <p:txBody>
          <a:bodyPr>
            <a:normAutofit fontScale="92500" lnSpcReduction="20000"/>
          </a:bodyPr>
          <a:lstStyle/>
          <a:p>
            <a:pPr marL="0" indent="0">
              <a:buNone/>
            </a:pPr>
            <a:r>
              <a:rPr lang="en-US" sz="2000" dirty="0" smtClean="0">
                <a:latin typeface="Times New Roman"/>
              </a:rPr>
              <a:t>Blowout Preventer:  One of the first safety features is the blowout preventer designed to prevent the unintentional release of oil, gas, or chemicals. </a:t>
            </a:r>
            <a:endParaRPr lang="en-US" sz="2000" dirty="0">
              <a:latin typeface="Times New Roman"/>
            </a:endParaRPr>
          </a:p>
        </p:txBody>
      </p:sp>
      <p:pic>
        <p:nvPicPr>
          <p:cNvPr id="11" name="Picture 10" descr="Blow Out Preventer.tiff"/>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6600" y="762000"/>
            <a:ext cx="7670800" cy="4884737"/>
          </a:xfrm>
          <a:prstGeom prst="rect">
            <a:avLst/>
          </a:prstGeom>
        </p:spPr>
      </p:pic>
    </p:spTree>
    <p:extLst>
      <p:ext uri="{BB962C8B-B14F-4D97-AF65-F5344CB8AC3E}">
        <p14:creationId xmlns:p14="http://schemas.microsoft.com/office/powerpoint/2010/main" xmlns="" val="19815426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34636"/>
            <a:ext cx="8229600" cy="803564"/>
          </a:xfrm>
        </p:spPr>
        <p:txBody>
          <a:bodyPr/>
          <a:lstStyle/>
          <a:p>
            <a:pPr algn="l"/>
            <a:r>
              <a:rPr lang="en-US" b="1" dirty="0" smtClean="0">
                <a:solidFill>
                  <a:srgbClr val="244800"/>
                </a:solidFill>
                <a:latin typeface="Cambria Math" pitchFamily="18" charset="0"/>
                <a:ea typeface="Cambria Math" pitchFamily="18" charset="0"/>
              </a:rPr>
              <a:t>Environmental Issues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990600"/>
            <a:ext cx="8763000" cy="3810000"/>
          </a:xfrm>
        </p:spPr>
        <p:txBody>
          <a:bodyPr>
            <a:normAutofit/>
          </a:bodyPr>
          <a:lstStyle/>
          <a:p>
            <a:pPr>
              <a:spcBef>
                <a:spcPts val="0"/>
              </a:spcBef>
            </a:pPr>
            <a:r>
              <a:rPr lang="en-US" sz="2400" dirty="0">
                <a:solidFill>
                  <a:srgbClr val="244800"/>
                </a:solidFill>
                <a:latin typeface="Cambria Math" pitchFamily="18" charset="0"/>
                <a:ea typeface="Cambria Math" pitchFamily="18" charset="0"/>
              </a:rPr>
              <a:t>Some companies use “flow-back water” pits to contain the mixture; others clean it, either on site or transport it to cleaning facilities.</a:t>
            </a:r>
          </a:p>
          <a:p>
            <a:pPr lvl="1">
              <a:spcBef>
                <a:spcPts val="0"/>
              </a:spcBef>
            </a:pPr>
            <a:r>
              <a:rPr lang="en-US" sz="2400" dirty="0">
                <a:solidFill>
                  <a:srgbClr val="244800"/>
                </a:solidFill>
                <a:latin typeface="Cambria Math" pitchFamily="18" charset="0"/>
                <a:ea typeface="Cambria Math" pitchFamily="18" charset="0"/>
              </a:rPr>
              <a:t>Previously, evaporation methods were used to dispose of water in flow-back water pits. However, this procedure is not </a:t>
            </a:r>
            <a:r>
              <a:rPr lang="en-US" sz="2400" dirty="0" smtClean="0">
                <a:solidFill>
                  <a:srgbClr val="244800"/>
                </a:solidFill>
                <a:latin typeface="Cambria Math" pitchFamily="18" charset="0"/>
                <a:ea typeface="Cambria Math" pitchFamily="18" charset="0"/>
              </a:rPr>
              <a:t>c</a:t>
            </a:r>
            <a:r>
              <a:rPr lang="en-US" sz="2400" dirty="0">
                <a:solidFill>
                  <a:srgbClr val="244800"/>
                </a:solidFill>
                <a:latin typeface="Cambria Math" pitchFamily="18" charset="0"/>
                <a:ea typeface="Cambria Math" pitchFamily="18" charset="0"/>
              </a:rPr>
              <a:t>ommonly practiced anymore</a:t>
            </a:r>
            <a:r>
              <a:rPr lang="en-US" sz="2400" dirty="0" smtClean="0">
                <a:solidFill>
                  <a:srgbClr val="244800"/>
                </a:solidFill>
                <a:latin typeface="Cambria Math" pitchFamily="18" charset="0"/>
                <a:ea typeface="Cambria Math" pitchFamily="18" charset="0"/>
              </a:rPr>
              <a:t>.</a:t>
            </a:r>
            <a:endParaRPr lang="en-US" sz="2400" dirty="0">
              <a:solidFill>
                <a:srgbClr val="244800"/>
              </a:solidFill>
              <a:latin typeface="Cambria Math" pitchFamily="18" charset="0"/>
              <a:ea typeface="Cambria Math" pitchFamily="18" charset="0"/>
            </a:endParaRPr>
          </a:p>
          <a:p>
            <a:pPr>
              <a:spcBef>
                <a:spcPts val="0"/>
              </a:spcBef>
            </a:pPr>
            <a:r>
              <a:rPr lang="en-US" sz="2400" dirty="0">
                <a:solidFill>
                  <a:srgbClr val="244800"/>
                </a:solidFill>
                <a:latin typeface="Cambria Math" pitchFamily="18" charset="0"/>
                <a:ea typeface="Cambria Math" pitchFamily="18" charset="0"/>
              </a:rPr>
              <a:t>Since 40% of that water comes back up, that leaves 60% of that mixture is still in the ground, which could potentially lead to issues in the </a:t>
            </a:r>
            <a:r>
              <a:rPr lang="en-US" sz="2400" dirty="0" smtClean="0">
                <a:solidFill>
                  <a:srgbClr val="244800"/>
                </a:solidFill>
                <a:latin typeface="Cambria Math" pitchFamily="18" charset="0"/>
                <a:ea typeface="Cambria Math" pitchFamily="18" charset="0"/>
              </a:rPr>
              <a:t>future.</a:t>
            </a:r>
            <a:endParaRPr lang="en-US" sz="2400" dirty="0">
              <a:solidFill>
                <a:srgbClr val="244800"/>
              </a:solidFill>
              <a:latin typeface="Cambria Math" pitchFamily="18" charset="0"/>
              <a:ea typeface="Cambria Math" pitchFamily="18" charset="0"/>
            </a:endParaRP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p:cNvPicPr>
            <a:picLocks noChangeAspect="1" noChangeArrowheads="1"/>
          </p:cNvPicPr>
          <p:nvPr/>
        </p:nvPicPr>
        <p:blipFill>
          <a:blip r:embed="rId2" cstate="print"/>
          <a:srcRect/>
          <a:stretch>
            <a:fillRect/>
          </a:stretch>
        </p:blipFill>
        <p:spPr bwMode="auto">
          <a:xfrm>
            <a:off x="3276600" y="4071254"/>
            <a:ext cx="4418133" cy="2590803"/>
          </a:xfrm>
          <a:prstGeom prst="rect">
            <a:avLst/>
          </a:prstGeom>
          <a:noFill/>
          <a:ln w="9525">
            <a:noFill/>
            <a:miter lim="800000"/>
            <a:headEnd/>
            <a:tailEnd/>
          </a:ln>
        </p:spPr>
      </p:pic>
      <p:sp>
        <p:nvSpPr>
          <p:cNvPr id="8" name="Action Button: Forward or Next 7">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9740546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34636"/>
            <a:ext cx="8229600" cy="803564"/>
          </a:xfrm>
        </p:spPr>
        <p:txBody>
          <a:bodyPr/>
          <a:lstStyle/>
          <a:p>
            <a:pPr algn="l"/>
            <a:r>
              <a:rPr lang="en-US" b="1" dirty="0" smtClean="0">
                <a:solidFill>
                  <a:srgbClr val="244800"/>
                </a:solidFill>
                <a:latin typeface="Cambria Math" pitchFamily="18" charset="0"/>
                <a:ea typeface="Cambria Math" pitchFamily="18" charset="0"/>
              </a:rPr>
              <a:t>Environmental Issues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990599"/>
            <a:ext cx="8763000" cy="4495801"/>
          </a:xfrm>
        </p:spPr>
        <p:txBody>
          <a:bodyPr>
            <a:normAutofit/>
          </a:bodyPr>
          <a:lstStyle/>
          <a:p>
            <a:pPr marL="0" indent="0">
              <a:spcBef>
                <a:spcPts val="0"/>
              </a:spcBef>
              <a:buNone/>
            </a:pPr>
            <a:r>
              <a:rPr lang="en-US" sz="2400" dirty="0" smtClean="0">
                <a:solidFill>
                  <a:srgbClr val="244800"/>
                </a:solidFill>
                <a:latin typeface="Cambria Math" pitchFamily="18" charset="0"/>
                <a:ea typeface="Cambria Math" pitchFamily="18" charset="0"/>
              </a:rPr>
              <a:t>	Studies </a:t>
            </a:r>
            <a:r>
              <a:rPr lang="en-US" sz="2400" dirty="0">
                <a:solidFill>
                  <a:srgbClr val="244800"/>
                </a:solidFill>
                <a:latin typeface="Cambria Math" pitchFamily="18" charset="0"/>
                <a:ea typeface="Cambria Math" pitchFamily="18" charset="0"/>
              </a:rPr>
              <a:t>done in Arkansas on the connection between earthquakes and natural-gas drilling have shown that there is a correlation but not from the </a:t>
            </a:r>
            <a:r>
              <a:rPr lang="en-US" sz="2400" dirty="0" err="1">
                <a:solidFill>
                  <a:srgbClr val="244800"/>
                </a:solidFill>
                <a:latin typeface="Cambria Math" pitchFamily="18" charset="0"/>
                <a:ea typeface="Cambria Math" pitchFamily="18" charset="0"/>
              </a:rPr>
              <a:t>fracking</a:t>
            </a:r>
            <a:r>
              <a:rPr lang="en-US" sz="2400" dirty="0">
                <a:solidFill>
                  <a:srgbClr val="244800"/>
                </a:solidFill>
                <a:latin typeface="Cambria Math" pitchFamily="18" charset="0"/>
                <a:ea typeface="Cambria Math" pitchFamily="18" charset="0"/>
              </a:rPr>
              <a:t> itself, but from the disposal of wastewater in injection wells.  The easiest solution to the waste water is to inject it back into the ground which has experts believing that it leads to quakes.  Since the use of injection wells there has been an increase in seismic events occurring throughout the areas of the wells in Arkansas.  Scientists are cautious to place any direct blame despite speculation and research on the connection between the injection wells and the earthquakes. </a:t>
            </a: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1515839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43" y="34636"/>
            <a:ext cx="8229600" cy="803564"/>
          </a:xfrm>
        </p:spPr>
        <p:txBody>
          <a:bodyPr/>
          <a:lstStyle/>
          <a:p>
            <a:pPr algn="l"/>
            <a:r>
              <a:rPr lang="en-US" b="1" dirty="0" smtClean="0">
                <a:solidFill>
                  <a:srgbClr val="244800"/>
                </a:solidFill>
                <a:latin typeface="Cambria Math" pitchFamily="18" charset="0"/>
                <a:ea typeface="Cambria Math" pitchFamily="18" charset="0"/>
              </a:rPr>
              <a:t>Citations</a:t>
            </a:r>
            <a:endParaRPr lang="en-US" b="1" dirty="0">
              <a:solidFill>
                <a:srgbClr val="244800"/>
              </a:solidFill>
              <a:latin typeface="Cambria Math" pitchFamily="18" charset="0"/>
              <a:ea typeface="Cambria Math" pitchFamily="18" charset="0"/>
            </a:endParaRPr>
          </a:p>
        </p:txBody>
      </p:sp>
      <p:sp>
        <p:nvSpPr>
          <p:cNvPr id="3" name="Content Placeholder 2"/>
          <p:cNvSpPr>
            <a:spLocks noGrp="1"/>
          </p:cNvSpPr>
          <p:nvPr>
            <p:ph idx="1"/>
          </p:nvPr>
        </p:nvSpPr>
        <p:spPr>
          <a:xfrm>
            <a:off x="152400" y="794656"/>
            <a:ext cx="8763000" cy="5562601"/>
          </a:xfrm>
        </p:spPr>
        <p:txBody>
          <a:bodyPr>
            <a:normAutofit/>
          </a:bodyPr>
          <a:lstStyle/>
          <a:p>
            <a:pPr marL="457200" indent="-457200">
              <a:buFont typeface="+mj-lt"/>
              <a:buAutoNum type="arabicPeriod"/>
            </a:pPr>
            <a:r>
              <a:rPr lang="en-US" sz="1800" dirty="0">
                <a:solidFill>
                  <a:srgbClr val="244800"/>
                </a:solidFill>
                <a:latin typeface="Cambria Math" pitchFamily="18" charset="0"/>
                <a:ea typeface="Cambria Math" pitchFamily="18" charset="0"/>
              </a:rPr>
              <a:t>" Solutions for Today's Energy Challenges - Halliburton ."</a:t>
            </a:r>
            <a:r>
              <a:rPr lang="en-US" sz="1800" i="1" dirty="0">
                <a:solidFill>
                  <a:srgbClr val="244800"/>
                </a:solidFill>
                <a:latin typeface="Cambria Math" pitchFamily="18" charset="0"/>
                <a:ea typeface="Cambria Math" pitchFamily="18" charset="0"/>
              </a:rPr>
              <a:t>Solutions for Today's Energy Challenges - Halliburton </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N.p</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n.d.</a:t>
            </a:r>
            <a:r>
              <a:rPr lang="en-US" sz="1800" dirty="0">
                <a:solidFill>
                  <a:srgbClr val="244800"/>
                </a:solidFill>
                <a:latin typeface="Cambria Math" pitchFamily="18" charset="0"/>
                <a:ea typeface="Cambria Math" pitchFamily="18" charset="0"/>
              </a:rPr>
              <a:t> Web. 13 Apr. 2011. &lt;http://www.halliburton.com</a:t>
            </a:r>
            <a:r>
              <a:rPr lang="en-US" sz="1800" dirty="0" smtClean="0">
                <a:solidFill>
                  <a:srgbClr val="244800"/>
                </a:solidFill>
                <a:latin typeface="Cambria Math" pitchFamily="18" charset="0"/>
                <a:ea typeface="Cambria Math" pitchFamily="18" charset="0"/>
              </a:rPr>
              <a:t>/&gt;.</a:t>
            </a:r>
          </a:p>
          <a:p>
            <a:pPr marL="457200" indent="-457200">
              <a:buFont typeface="+mj-lt"/>
              <a:buAutoNum type="arabicPeriod"/>
            </a:pPr>
            <a:r>
              <a:rPr lang="en-US" sz="1800" dirty="0">
                <a:solidFill>
                  <a:srgbClr val="244800"/>
                </a:solidFill>
                <a:latin typeface="Cambria Math" pitchFamily="18" charset="0"/>
                <a:ea typeface="Cambria Math" pitchFamily="18" charset="0"/>
              </a:rPr>
              <a:t>"</a:t>
            </a:r>
            <a:r>
              <a:rPr lang="en-US" sz="1800" dirty="0" err="1">
                <a:solidFill>
                  <a:srgbClr val="244800"/>
                </a:solidFill>
                <a:latin typeface="Cambria Math" pitchFamily="18" charset="0"/>
                <a:ea typeface="Cambria Math" pitchFamily="18" charset="0"/>
              </a:rPr>
              <a:t>PayScale</a:t>
            </a:r>
            <a:r>
              <a:rPr lang="en-US" sz="1800" dirty="0">
                <a:solidFill>
                  <a:srgbClr val="244800"/>
                </a:solidFill>
                <a:latin typeface="Cambria Math" pitchFamily="18" charset="0"/>
                <a:ea typeface="Cambria Math" pitchFamily="18" charset="0"/>
              </a:rPr>
              <a:t> - Salary Comparison, Salary Survey, Search Wages." </a:t>
            </a:r>
            <a:r>
              <a:rPr lang="en-US" sz="1800" i="1" dirty="0" err="1">
                <a:solidFill>
                  <a:srgbClr val="244800"/>
                </a:solidFill>
                <a:latin typeface="Cambria Math" pitchFamily="18" charset="0"/>
                <a:ea typeface="Cambria Math" pitchFamily="18" charset="0"/>
              </a:rPr>
              <a:t>PayScale</a:t>
            </a:r>
            <a:r>
              <a:rPr lang="en-US" sz="1800" i="1" dirty="0">
                <a:solidFill>
                  <a:srgbClr val="244800"/>
                </a:solidFill>
                <a:latin typeface="Cambria Math" pitchFamily="18" charset="0"/>
                <a:ea typeface="Cambria Math" pitchFamily="18" charset="0"/>
              </a:rPr>
              <a:t> - Salary Comparison, Salary Survey, Search Wages</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N.p</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n.d.</a:t>
            </a:r>
            <a:r>
              <a:rPr lang="en-US" sz="1800" dirty="0">
                <a:solidFill>
                  <a:srgbClr val="244800"/>
                </a:solidFill>
                <a:latin typeface="Cambria Math" pitchFamily="18" charset="0"/>
                <a:ea typeface="Cambria Math" pitchFamily="18" charset="0"/>
              </a:rPr>
              <a:t> Web. 13 Apr. 2011. &lt;http://payscale.com</a:t>
            </a:r>
            <a:r>
              <a:rPr lang="en-US" sz="1800" dirty="0" smtClean="0">
                <a:solidFill>
                  <a:srgbClr val="244800"/>
                </a:solidFill>
                <a:latin typeface="Cambria Math" pitchFamily="18" charset="0"/>
                <a:ea typeface="Cambria Math" pitchFamily="18" charset="0"/>
              </a:rPr>
              <a:t>&gt;.</a:t>
            </a:r>
          </a:p>
          <a:p>
            <a:pPr marL="457200" indent="-457200">
              <a:buFont typeface="+mj-lt"/>
              <a:buAutoNum type="arabicPeriod"/>
            </a:pPr>
            <a:r>
              <a:rPr lang="pt-BR" sz="1800" dirty="0">
                <a:solidFill>
                  <a:srgbClr val="244800"/>
                </a:solidFill>
                <a:latin typeface="Cambria Math" pitchFamily="18" charset="0"/>
                <a:ea typeface="Cambria Math" pitchFamily="18" charset="0"/>
              </a:rPr>
              <a:t>"U N I O N  D R I L L I N G  I N C .." </a:t>
            </a:r>
            <a:r>
              <a:rPr lang="pt-BR" sz="1800" i="1" dirty="0">
                <a:solidFill>
                  <a:srgbClr val="244800"/>
                </a:solidFill>
                <a:latin typeface="Cambria Math" pitchFamily="18" charset="0"/>
                <a:ea typeface="Cambria Math" pitchFamily="18" charset="0"/>
              </a:rPr>
              <a:t>U N I O N  D R I L L I N G  I N C .</a:t>
            </a:r>
            <a:r>
              <a:rPr lang="pt-BR" sz="1800" dirty="0">
                <a:solidFill>
                  <a:srgbClr val="244800"/>
                </a:solidFill>
                <a:latin typeface="Cambria Math" pitchFamily="18" charset="0"/>
                <a:ea typeface="Cambria Math" pitchFamily="18" charset="0"/>
              </a:rPr>
              <a:t>. N.p., n.d. Web. 13 Apr. 2011. </a:t>
            </a:r>
            <a:r>
              <a:rPr lang="pt-BR" sz="1800" dirty="0" smtClean="0">
                <a:solidFill>
                  <a:srgbClr val="244800"/>
                </a:solidFill>
                <a:latin typeface="Cambria Math" pitchFamily="18" charset="0"/>
                <a:ea typeface="Cambria Math" pitchFamily="18" charset="0"/>
              </a:rPr>
              <a:t>&lt;http</a:t>
            </a:r>
            <a:r>
              <a:rPr lang="pt-BR" sz="1800" dirty="0">
                <a:solidFill>
                  <a:srgbClr val="244800"/>
                </a:solidFill>
                <a:latin typeface="Cambria Math" pitchFamily="18" charset="0"/>
                <a:ea typeface="Cambria Math" pitchFamily="18" charset="0"/>
              </a:rPr>
              <a:t>://</a:t>
            </a:r>
            <a:r>
              <a:rPr lang="pt-BR" sz="1800" dirty="0" smtClean="0">
                <a:solidFill>
                  <a:srgbClr val="244800"/>
                </a:solidFill>
                <a:latin typeface="Cambria Math" pitchFamily="18" charset="0"/>
                <a:ea typeface="Cambria Math" pitchFamily="18" charset="0"/>
              </a:rPr>
              <a:t>www.uniondrilling.com&gt;.</a:t>
            </a:r>
            <a:endParaRPr lang="pt-BR" sz="1800" dirty="0">
              <a:solidFill>
                <a:srgbClr val="244800"/>
              </a:solidFill>
              <a:latin typeface="Cambria Math" pitchFamily="18" charset="0"/>
              <a:ea typeface="Cambria Math" pitchFamily="18" charset="0"/>
            </a:endParaRPr>
          </a:p>
          <a:p>
            <a:pPr marL="457200" indent="-457200">
              <a:buFont typeface="+mj-lt"/>
              <a:buAutoNum type="arabicPeriod"/>
            </a:pPr>
            <a:r>
              <a:rPr lang="en-US" sz="1800" dirty="0">
                <a:solidFill>
                  <a:srgbClr val="244800"/>
                </a:solidFill>
                <a:latin typeface="Cambria Math" pitchFamily="18" charset="0"/>
                <a:ea typeface="Cambria Math" pitchFamily="18" charset="0"/>
              </a:rPr>
              <a:t>"The American Road &amp; Transportation Builders Association (ARTBA)." </a:t>
            </a:r>
            <a:r>
              <a:rPr lang="en-US" sz="1800" i="1" dirty="0">
                <a:solidFill>
                  <a:srgbClr val="244800"/>
                </a:solidFill>
                <a:latin typeface="Cambria Math" pitchFamily="18" charset="0"/>
                <a:ea typeface="Cambria Math" pitchFamily="18" charset="0"/>
              </a:rPr>
              <a:t>The American Road &amp; Transportation Builders Association (ARTBA)</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N.p</a:t>
            </a:r>
            <a:r>
              <a:rPr lang="en-US" sz="1800" dirty="0">
                <a:solidFill>
                  <a:srgbClr val="244800"/>
                </a:solidFill>
                <a:latin typeface="Cambria Math" pitchFamily="18" charset="0"/>
                <a:ea typeface="Cambria Math" pitchFamily="18" charset="0"/>
              </a:rPr>
              <a:t>., </a:t>
            </a:r>
            <a:r>
              <a:rPr lang="en-US" sz="1800" dirty="0" err="1">
                <a:solidFill>
                  <a:srgbClr val="244800"/>
                </a:solidFill>
                <a:latin typeface="Cambria Math" pitchFamily="18" charset="0"/>
                <a:ea typeface="Cambria Math" pitchFamily="18" charset="0"/>
              </a:rPr>
              <a:t>n.d.</a:t>
            </a:r>
            <a:r>
              <a:rPr lang="en-US" sz="1800" dirty="0">
                <a:solidFill>
                  <a:srgbClr val="244800"/>
                </a:solidFill>
                <a:latin typeface="Cambria Math" pitchFamily="18" charset="0"/>
                <a:ea typeface="Cambria Math" pitchFamily="18" charset="0"/>
              </a:rPr>
              <a:t> Web. 13 Apr. 2011. &lt;http://www.artba.org/about/faqs-transportation--general-public/faqs/#20</a:t>
            </a:r>
            <a:r>
              <a:rPr lang="en-US" sz="1800" dirty="0" smtClean="0">
                <a:solidFill>
                  <a:srgbClr val="244800"/>
                </a:solidFill>
                <a:latin typeface="Cambria Math" pitchFamily="18" charset="0"/>
                <a:ea typeface="Cambria Math" pitchFamily="18" charset="0"/>
              </a:rPr>
              <a:t>&gt;.</a:t>
            </a:r>
          </a:p>
          <a:p>
            <a:pPr marL="457200" indent="-457200">
              <a:buFont typeface="+mj-lt"/>
              <a:buAutoNum type="arabicPeriod"/>
            </a:pPr>
            <a:r>
              <a:rPr lang="en-US" sz="1800" dirty="0" smtClean="0">
                <a:solidFill>
                  <a:srgbClr val="244800"/>
                </a:solidFill>
                <a:latin typeface="Cambria Math" pitchFamily="18" charset="0"/>
                <a:ea typeface="Cambria Math" pitchFamily="18" charset="0"/>
              </a:rPr>
              <a:t>“Earthquakes </a:t>
            </a:r>
            <a:r>
              <a:rPr lang="en-US" sz="1800" dirty="0">
                <a:solidFill>
                  <a:srgbClr val="244800"/>
                </a:solidFill>
                <a:latin typeface="Cambria Math" pitchFamily="18" charset="0"/>
                <a:ea typeface="Cambria Math" pitchFamily="18" charset="0"/>
              </a:rPr>
              <a:t>in Arkansas May be Man-Made, Experts </a:t>
            </a:r>
            <a:r>
              <a:rPr lang="en-US" sz="1800" dirty="0" smtClean="0">
                <a:solidFill>
                  <a:srgbClr val="244800"/>
                </a:solidFill>
                <a:latin typeface="Cambria Math" pitchFamily="18" charset="0"/>
                <a:ea typeface="Cambria Math" pitchFamily="18" charset="0"/>
              </a:rPr>
              <a:t>Warn.” Liu, Alec. Kaplan, Jeremy A. April 28, 2011</a:t>
            </a:r>
            <a:r>
              <a:rPr lang="en-US" sz="1800" dirty="0">
                <a:solidFill>
                  <a:srgbClr val="244800"/>
                </a:solidFill>
                <a:latin typeface="Cambria Math" pitchFamily="18" charset="0"/>
                <a:ea typeface="Cambria Math" pitchFamily="18" charset="0"/>
              </a:rPr>
              <a:t>. &lt; http://www.foxnews.com/scitech/2011/03/01/fracking-earthquakes-arkansas-man-experts-warn</a:t>
            </a:r>
            <a:r>
              <a:rPr lang="en-US" sz="1800" dirty="0" smtClean="0">
                <a:solidFill>
                  <a:srgbClr val="244800"/>
                </a:solidFill>
                <a:latin typeface="Cambria Math" pitchFamily="18" charset="0"/>
                <a:ea typeface="Cambria Math" pitchFamily="18" charset="0"/>
              </a:rPr>
              <a:t>/&gt;</a:t>
            </a:r>
            <a:endParaRPr lang="en-US" sz="1800" dirty="0">
              <a:solidFill>
                <a:srgbClr val="244800"/>
              </a:solidFill>
              <a:latin typeface="Cambria Math" pitchFamily="18" charset="0"/>
              <a:ea typeface="Cambria Math" pitchFamily="18" charset="0"/>
            </a:endParaRPr>
          </a:p>
        </p:txBody>
      </p:sp>
      <p:sp>
        <p:nvSpPr>
          <p:cNvPr id="5" name="Action Button: Back or Previous 4">
            <a:hlinkClick r:id="" action="ppaction://hlinkshowjump?jump=previousslide" highlightClick="1"/>
          </p:cNvPr>
          <p:cNvSpPr/>
          <p:nvPr/>
        </p:nvSpPr>
        <p:spPr>
          <a:xfrm>
            <a:off x="152400" y="6052457"/>
            <a:ext cx="685800" cy="609600"/>
          </a:xfrm>
          <a:prstGeom prst="actionButtonBackPrevious">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6798106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hlinkClick r:id="rId2" action="ppaction://hlinkfile"/>
          </p:cNvPr>
          <p:cNvSpPr txBox="1"/>
          <p:nvPr/>
        </p:nvSpPr>
        <p:spPr>
          <a:xfrm>
            <a:off x="2667000" y="5747657"/>
            <a:ext cx="3810000" cy="523220"/>
          </a:xfrm>
          <a:prstGeom prst="rect">
            <a:avLst/>
          </a:prstGeom>
          <a:noFill/>
        </p:spPr>
        <p:txBody>
          <a:bodyPr wrap="square" rtlCol="0">
            <a:spAutoFit/>
          </a:bodyPr>
          <a:lstStyle/>
          <a:p>
            <a:r>
              <a:rPr lang="en-US" sz="2800" u="sng" dirty="0" smtClean="0"/>
              <a:t>Analysis of Gas </a:t>
            </a:r>
            <a:r>
              <a:rPr lang="en-US" sz="2800" u="sng" dirty="0" err="1" smtClean="0"/>
              <a:t>Fracking</a:t>
            </a:r>
            <a:endParaRPr lang="en-US" sz="2800" u="sng" dirty="0"/>
          </a:p>
        </p:txBody>
      </p:sp>
      <p:sp>
        <p:nvSpPr>
          <p:cNvPr id="2" name="TextBox 1"/>
          <p:cNvSpPr txBox="1"/>
          <p:nvPr/>
        </p:nvSpPr>
        <p:spPr>
          <a:xfrm>
            <a:off x="615043" y="1214880"/>
            <a:ext cx="7696200" cy="4801314"/>
          </a:xfrm>
          <a:prstGeom prst="rect">
            <a:avLst/>
          </a:prstGeom>
          <a:noFill/>
        </p:spPr>
        <p:txBody>
          <a:bodyPr wrap="square" rtlCol="0">
            <a:spAutoFit/>
          </a:bodyPr>
          <a:lstStyle/>
          <a:p>
            <a:pPr marL="285750" indent="-285750">
              <a:buFont typeface="Arial" pitchFamily="34" charset="0"/>
              <a:buChar char="•"/>
            </a:pPr>
            <a:r>
              <a:rPr lang="en-US" sz="2400" dirty="0" smtClean="0">
                <a:solidFill>
                  <a:srgbClr val="244800"/>
                </a:solidFill>
                <a:latin typeface="Cambria Math" pitchFamily="18" charset="0"/>
                <a:ea typeface="Cambria Math" pitchFamily="18" charset="0"/>
              </a:rPr>
              <a:t>To view the Excel file that contains the analysis of the gas </a:t>
            </a:r>
            <a:r>
              <a:rPr lang="en-US" sz="2400" dirty="0" err="1" smtClean="0">
                <a:solidFill>
                  <a:srgbClr val="244800"/>
                </a:solidFill>
                <a:latin typeface="Cambria Math" pitchFamily="18" charset="0"/>
                <a:ea typeface="Cambria Math" pitchFamily="18" charset="0"/>
              </a:rPr>
              <a:t>fracking</a:t>
            </a:r>
            <a:r>
              <a:rPr lang="en-US" sz="2400" dirty="0" smtClean="0">
                <a:solidFill>
                  <a:srgbClr val="244800"/>
                </a:solidFill>
                <a:latin typeface="Cambria Math" pitchFamily="18" charset="0"/>
                <a:ea typeface="Cambria Math" pitchFamily="18" charset="0"/>
              </a:rPr>
              <a:t>, click on the link below. To exit out of the Excel file click on the “X” in the top right hand corner. </a:t>
            </a:r>
          </a:p>
          <a:p>
            <a:pPr marL="285750" indent="-285750">
              <a:buFont typeface="Arial" pitchFamily="34" charset="0"/>
              <a:buChar char="•"/>
            </a:pPr>
            <a:endParaRPr lang="en-US" sz="2400" dirty="0" smtClean="0">
              <a:solidFill>
                <a:srgbClr val="244800"/>
              </a:solidFill>
              <a:latin typeface="Cambria Math" pitchFamily="18" charset="0"/>
              <a:ea typeface="Cambria Math" pitchFamily="18" charset="0"/>
            </a:endParaRPr>
          </a:p>
          <a:p>
            <a:pPr marL="285750" indent="-285750">
              <a:buFont typeface="Arial" pitchFamily="34" charset="0"/>
              <a:buChar char="•"/>
            </a:pPr>
            <a:r>
              <a:rPr lang="en-US" sz="2400" dirty="0" smtClean="0">
                <a:solidFill>
                  <a:srgbClr val="244800"/>
                </a:solidFill>
                <a:latin typeface="Cambria Math" pitchFamily="18" charset="0"/>
                <a:ea typeface="Cambria Math" pitchFamily="18" charset="0"/>
              </a:rPr>
              <a:t>There are sliders on the model that can be used to change variables, such as the amount of years, which effects the outcomes of the model as the numbers change.  The cells that have the red tabs in the corner can be scrolled over and will display what the number represents in the model. Lastly, below the graph are tabs that can be pushed to change the years that are displayed in the graph. </a:t>
            </a:r>
          </a:p>
          <a:p>
            <a:endParaRPr lang="en-US" dirty="0"/>
          </a:p>
        </p:txBody>
      </p:sp>
      <p:sp>
        <p:nvSpPr>
          <p:cNvPr id="6" name="Action Button: Home 5">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46365" y="304800"/>
            <a:ext cx="6095999" cy="769441"/>
          </a:xfrm>
          <a:prstGeom prst="rect">
            <a:avLst/>
          </a:prstGeom>
          <a:noFill/>
        </p:spPr>
        <p:txBody>
          <a:bodyPr wrap="square" rtlCol="0">
            <a:spAutoFit/>
          </a:bodyPr>
          <a:lstStyle/>
          <a:p>
            <a:r>
              <a:rPr lang="en-US" sz="4400" b="1" dirty="0" smtClean="0">
                <a:solidFill>
                  <a:srgbClr val="244800"/>
                </a:solidFill>
                <a:latin typeface="Cambria Math" pitchFamily="18" charset="0"/>
                <a:ea typeface="Cambria Math" pitchFamily="18" charset="0"/>
              </a:rPr>
              <a:t>Analysis of Gas </a:t>
            </a:r>
            <a:r>
              <a:rPr lang="en-US" sz="4400" b="1" dirty="0" err="1" smtClean="0">
                <a:solidFill>
                  <a:srgbClr val="244800"/>
                </a:solidFill>
                <a:latin typeface="Cambria Math" pitchFamily="18" charset="0"/>
                <a:ea typeface="Cambria Math" pitchFamily="18" charset="0"/>
              </a:rPr>
              <a:t>Fracking</a:t>
            </a:r>
            <a:endParaRPr lang="en-US" sz="4400" b="1" dirty="0">
              <a:solidFill>
                <a:srgbClr val="244800"/>
              </a:solidFill>
              <a:latin typeface="Cambria Math" pitchFamily="18" charset="0"/>
              <a:ea typeface="Cambria Math"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457200"/>
            <a:ext cx="8382000" cy="9510296"/>
          </a:xfrm>
          <a:prstGeom prst="rect">
            <a:avLst/>
          </a:prstGeom>
          <a:noFill/>
        </p:spPr>
        <p:txBody>
          <a:bodyPr wrap="square" rtlCol="0">
            <a:spAutoFit/>
          </a:bodyPr>
          <a:lstStyle/>
          <a:p>
            <a:pPr algn="ctr"/>
            <a:r>
              <a:rPr lang="en-US" dirty="0" smtClean="0"/>
              <a:t>Credits</a:t>
            </a:r>
          </a:p>
          <a:p>
            <a:pPr algn="ctr"/>
            <a:endParaRPr lang="en-US" dirty="0"/>
          </a:p>
          <a:p>
            <a:pPr algn="ctr"/>
            <a:endParaRPr lang="en-US" dirty="0"/>
          </a:p>
          <a:p>
            <a:pPr algn="ctr"/>
            <a:r>
              <a:rPr lang="en-US" dirty="0" smtClean="0"/>
              <a:t>East Stroudsburg University</a:t>
            </a:r>
          </a:p>
          <a:p>
            <a:pPr algn="ctr"/>
            <a:endParaRPr lang="en-US" dirty="0"/>
          </a:p>
          <a:p>
            <a:pPr algn="ctr"/>
            <a:r>
              <a:rPr lang="en-US" dirty="0" smtClean="0"/>
              <a:t>MATH 425: Introduction to Mathematical Modeling</a:t>
            </a:r>
          </a:p>
          <a:p>
            <a:pPr algn="ctr"/>
            <a:r>
              <a:rPr lang="en-US" dirty="0" smtClean="0"/>
              <a:t>Spring 2011</a:t>
            </a:r>
          </a:p>
          <a:p>
            <a:pPr algn="ctr"/>
            <a:endParaRPr lang="en-US" dirty="0" smtClean="0"/>
          </a:p>
          <a:p>
            <a:pPr algn="ctr"/>
            <a:r>
              <a:rPr lang="en-US" dirty="0" err="1" smtClean="0"/>
              <a:t>Artinger</a:t>
            </a:r>
            <a:r>
              <a:rPr lang="en-US" dirty="0"/>
              <a:t>, </a:t>
            </a:r>
            <a:r>
              <a:rPr lang="en-US" dirty="0" smtClean="0"/>
              <a:t>Nick</a:t>
            </a:r>
          </a:p>
          <a:p>
            <a:pPr algn="ctr"/>
            <a:r>
              <a:rPr lang="en-US" dirty="0" smtClean="0"/>
              <a:t> </a:t>
            </a:r>
            <a:r>
              <a:rPr lang="en-US" dirty="0"/>
              <a:t>Bailey, </a:t>
            </a:r>
            <a:r>
              <a:rPr lang="en-US" dirty="0" smtClean="0"/>
              <a:t>Laura</a:t>
            </a:r>
          </a:p>
          <a:p>
            <a:pPr algn="ctr"/>
            <a:r>
              <a:rPr lang="en-US" dirty="0" smtClean="0"/>
              <a:t> </a:t>
            </a:r>
            <a:r>
              <a:rPr lang="en-US" dirty="0"/>
              <a:t>Bedford, </a:t>
            </a:r>
            <a:r>
              <a:rPr lang="en-US" dirty="0" smtClean="0"/>
              <a:t>Justin</a:t>
            </a:r>
          </a:p>
          <a:p>
            <a:pPr algn="ctr"/>
            <a:r>
              <a:rPr lang="en-US" dirty="0" smtClean="0"/>
              <a:t> </a:t>
            </a:r>
            <a:r>
              <a:rPr lang="en-US" dirty="0" err="1"/>
              <a:t>Cherill</a:t>
            </a:r>
            <a:r>
              <a:rPr lang="en-US" dirty="0"/>
              <a:t>, </a:t>
            </a:r>
            <a:r>
              <a:rPr lang="en-US" dirty="0" smtClean="0"/>
              <a:t>Ashley</a:t>
            </a:r>
          </a:p>
          <a:p>
            <a:pPr algn="ctr"/>
            <a:r>
              <a:rPr lang="en-US" dirty="0" smtClean="0"/>
              <a:t> </a:t>
            </a:r>
            <a:r>
              <a:rPr lang="en-US" dirty="0"/>
              <a:t>Cummings, </a:t>
            </a:r>
            <a:r>
              <a:rPr lang="en-US" dirty="0" smtClean="0"/>
              <a:t>Courtney</a:t>
            </a:r>
          </a:p>
          <a:p>
            <a:pPr algn="ctr"/>
            <a:r>
              <a:rPr lang="en-US" dirty="0" smtClean="0"/>
              <a:t> </a:t>
            </a:r>
            <a:r>
              <a:rPr lang="en-US" dirty="0" err="1"/>
              <a:t>Deardorff</a:t>
            </a:r>
            <a:r>
              <a:rPr lang="en-US" dirty="0"/>
              <a:t>, </a:t>
            </a:r>
            <a:r>
              <a:rPr lang="en-US" dirty="0" smtClean="0"/>
              <a:t>Amber</a:t>
            </a:r>
          </a:p>
          <a:p>
            <a:pPr algn="ctr"/>
            <a:r>
              <a:rPr lang="en-US" dirty="0" smtClean="0"/>
              <a:t> </a:t>
            </a:r>
            <a:r>
              <a:rPr lang="en-US" dirty="0"/>
              <a:t>Ellis, </a:t>
            </a:r>
            <a:r>
              <a:rPr lang="en-US" dirty="0" smtClean="0"/>
              <a:t>Kyle</a:t>
            </a:r>
          </a:p>
          <a:p>
            <a:pPr algn="ctr"/>
            <a:r>
              <a:rPr lang="en-US" dirty="0" smtClean="0"/>
              <a:t> </a:t>
            </a:r>
            <a:r>
              <a:rPr lang="en-US" dirty="0" err="1"/>
              <a:t>Finkbeiner</a:t>
            </a:r>
            <a:r>
              <a:rPr lang="en-US" dirty="0"/>
              <a:t>, </a:t>
            </a:r>
            <a:r>
              <a:rPr lang="en-US" dirty="0" smtClean="0"/>
              <a:t>Scott</a:t>
            </a:r>
          </a:p>
          <a:p>
            <a:pPr algn="ctr"/>
            <a:r>
              <a:rPr lang="en-US" dirty="0" smtClean="0"/>
              <a:t> </a:t>
            </a:r>
            <a:r>
              <a:rPr lang="en-US" dirty="0" err="1"/>
              <a:t>Hauer</a:t>
            </a:r>
            <a:r>
              <a:rPr lang="en-US" dirty="0"/>
              <a:t>, </a:t>
            </a:r>
            <a:r>
              <a:rPr lang="en-US" dirty="0" smtClean="0"/>
              <a:t>Stephanie</a:t>
            </a:r>
          </a:p>
          <a:p>
            <a:pPr algn="ctr"/>
            <a:r>
              <a:rPr lang="en-US" dirty="0" smtClean="0"/>
              <a:t> </a:t>
            </a:r>
            <a:r>
              <a:rPr lang="en-US" dirty="0"/>
              <a:t>Inman, </a:t>
            </a:r>
            <a:r>
              <a:rPr lang="en-US" dirty="0" smtClean="0"/>
              <a:t>Joshua</a:t>
            </a:r>
          </a:p>
          <a:p>
            <a:pPr algn="ctr"/>
            <a:r>
              <a:rPr lang="en-US" dirty="0" smtClean="0"/>
              <a:t> </a:t>
            </a:r>
            <a:r>
              <a:rPr lang="en-US" dirty="0" err="1"/>
              <a:t>Konnick</a:t>
            </a:r>
            <a:r>
              <a:rPr lang="en-US" dirty="0"/>
              <a:t>, </a:t>
            </a:r>
            <a:r>
              <a:rPr lang="en-US" dirty="0" smtClean="0"/>
              <a:t>Stephanie</a:t>
            </a:r>
          </a:p>
          <a:p>
            <a:pPr algn="ctr"/>
            <a:r>
              <a:rPr lang="en-US" dirty="0" smtClean="0"/>
              <a:t> </a:t>
            </a:r>
            <a:r>
              <a:rPr lang="en-US" dirty="0"/>
              <a:t>Martini, </a:t>
            </a:r>
            <a:r>
              <a:rPr lang="en-US" dirty="0" smtClean="0"/>
              <a:t>Christina</a:t>
            </a:r>
          </a:p>
          <a:p>
            <a:pPr algn="ctr"/>
            <a:r>
              <a:rPr lang="en-US" dirty="0" smtClean="0"/>
              <a:t> </a:t>
            </a:r>
            <a:r>
              <a:rPr lang="en-US" dirty="0"/>
              <a:t>McGrath, </a:t>
            </a:r>
            <a:r>
              <a:rPr lang="en-US" dirty="0" smtClean="0"/>
              <a:t>Marissa</a:t>
            </a:r>
          </a:p>
          <a:p>
            <a:pPr algn="ctr"/>
            <a:r>
              <a:rPr lang="en-US" dirty="0" smtClean="0"/>
              <a:t> </a:t>
            </a:r>
            <a:r>
              <a:rPr lang="en-US" dirty="0" err="1"/>
              <a:t>Ordnung</a:t>
            </a:r>
            <a:r>
              <a:rPr lang="en-US" dirty="0"/>
              <a:t>, </a:t>
            </a:r>
            <a:r>
              <a:rPr lang="en-US" dirty="0" smtClean="0"/>
              <a:t>Maureen</a:t>
            </a:r>
          </a:p>
          <a:p>
            <a:pPr algn="ctr"/>
            <a:r>
              <a:rPr lang="en-US" dirty="0" smtClean="0"/>
              <a:t> </a:t>
            </a:r>
            <a:r>
              <a:rPr lang="en-US" dirty="0" err="1"/>
              <a:t>Reph</a:t>
            </a:r>
            <a:r>
              <a:rPr lang="en-US" dirty="0"/>
              <a:t>, </a:t>
            </a:r>
            <a:r>
              <a:rPr lang="en-US" dirty="0" smtClean="0"/>
              <a:t>Sonya</a:t>
            </a:r>
          </a:p>
          <a:p>
            <a:pPr algn="ctr"/>
            <a:r>
              <a:rPr lang="en-US" dirty="0" smtClean="0"/>
              <a:t> </a:t>
            </a:r>
            <a:r>
              <a:rPr lang="en-US" dirty="0" err="1"/>
              <a:t>Sarginger</a:t>
            </a:r>
            <a:r>
              <a:rPr lang="en-US" dirty="0"/>
              <a:t>, </a:t>
            </a:r>
            <a:r>
              <a:rPr lang="en-US" dirty="0" smtClean="0"/>
              <a:t>Zachery</a:t>
            </a:r>
          </a:p>
          <a:p>
            <a:pPr algn="ctr"/>
            <a:r>
              <a:rPr lang="en-US" dirty="0" smtClean="0"/>
              <a:t> </a:t>
            </a:r>
            <a:r>
              <a:rPr lang="en-US" dirty="0"/>
              <a:t>Schafer, </a:t>
            </a:r>
            <a:r>
              <a:rPr lang="en-US" dirty="0" smtClean="0"/>
              <a:t>Kevin</a:t>
            </a:r>
          </a:p>
          <a:p>
            <a:pPr algn="ctr"/>
            <a:r>
              <a:rPr lang="en-US" dirty="0" smtClean="0"/>
              <a:t> </a:t>
            </a:r>
            <a:r>
              <a:rPr lang="en-US" dirty="0"/>
              <a:t>Simons, </a:t>
            </a:r>
            <a:r>
              <a:rPr lang="en-US" dirty="0" smtClean="0"/>
              <a:t>George II</a:t>
            </a:r>
          </a:p>
          <a:p>
            <a:pPr algn="ctr"/>
            <a:r>
              <a:rPr lang="en-US" dirty="0" smtClean="0"/>
              <a:t> </a:t>
            </a:r>
            <a:r>
              <a:rPr lang="en-US" dirty="0"/>
              <a:t>Snyder, </a:t>
            </a:r>
            <a:r>
              <a:rPr lang="en-US" dirty="0" smtClean="0"/>
              <a:t>Remington</a:t>
            </a:r>
          </a:p>
          <a:p>
            <a:pPr algn="ctr"/>
            <a:r>
              <a:rPr lang="en-US" dirty="0" smtClean="0"/>
              <a:t> </a:t>
            </a:r>
            <a:r>
              <a:rPr lang="en-US" dirty="0"/>
              <a:t>Soto, </a:t>
            </a:r>
            <a:r>
              <a:rPr lang="en-US" dirty="0" smtClean="0"/>
              <a:t>Christine</a:t>
            </a:r>
          </a:p>
          <a:p>
            <a:pPr algn="ctr"/>
            <a:r>
              <a:rPr lang="en-US" dirty="0" smtClean="0"/>
              <a:t> </a:t>
            </a:r>
            <a:r>
              <a:rPr lang="en-US" dirty="0" err="1"/>
              <a:t>Wasilewski</a:t>
            </a:r>
            <a:r>
              <a:rPr lang="en-US" dirty="0"/>
              <a:t>, </a:t>
            </a:r>
            <a:r>
              <a:rPr lang="en-US" dirty="0" smtClean="0"/>
              <a:t>Shannon</a:t>
            </a:r>
          </a:p>
          <a:p>
            <a:pPr algn="ctr"/>
            <a:r>
              <a:rPr lang="en-US" dirty="0" smtClean="0"/>
              <a:t> </a:t>
            </a:r>
            <a:r>
              <a:rPr lang="en-US" dirty="0" err="1"/>
              <a:t>Wehmeyer</a:t>
            </a:r>
            <a:r>
              <a:rPr lang="en-US" dirty="0"/>
              <a:t>, Christopher</a:t>
            </a:r>
          </a:p>
          <a:p>
            <a:pPr algn="ctr"/>
            <a:endParaRPr lang="en-US" dirty="0" smtClean="0"/>
          </a:p>
          <a:p>
            <a:pPr algn="ctr"/>
            <a:r>
              <a:rPr lang="en-US" dirty="0" smtClean="0"/>
              <a:t>Instructor:</a:t>
            </a:r>
          </a:p>
          <a:p>
            <a:pPr algn="ctr"/>
            <a:r>
              <a:rPr lang="en-US" dirty="0" smtClean="0"/>
              <a:t>Dr. Olivia Carducci</a:t>
            </a:r>
            <a:endParaRPr lang="en-US" dirty="0"/>
          </a:p>
          <a:p>
            <a:pPr algn="ctr"/>
            <a:endParaRPr lang="en-US" dirty="0"/>
          </a:p>
        </p:txBody>
      </p:sp>
      <p:sp>
        <p:nvSpPr>
          <p:cNvPr id="3" name="Action Button: Home 2">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4020576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5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8" dur="15000" fill="hold"/>
                                        <p:tgtEl>
                                          <p:spTgt spid="2">
                                            <p:txEl>
                                              <p:pRg st="0" end="0"/>
                                            </p:txEl>
                                          </p:spTgt>
                                        </p:tgtEl>
                                        <p:attrNameLst>
                                          <p:attrName>ppt_y</p:attrName>
                                        </p:attrNameLst>
                                      </p:cBhvr>
                                      <p:tavLst>
                                        <p:tav tm="0">
                                          <p:val>
                                            <p:strVal val="#ppt_y+1"/>
                                          </p:val>
                                        </p:tav>
                                        <p:tav tm="100000">
                                          <p:val>
                                            <p:strVal val="#ppt_y-1"/>
                                          </p:val>
                                        </p:tav>
                                      </p:tavLst>
                                    </p:anim>
                                  </p:childTnLst>
                                </p:cTn>
                              </p:par>
                              <p:par>
                                <p:cTn id="9" presetID="28"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 calcmode="lin" valueType="num">
                                      <p:cBhvr>
                                        <p:cTn id="11" dur="15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2" dur="15000" fill="hold"/>
                                        <p:tgtEl>
                                          <p:spTgt spid="2">
                                            <p:txEl>
                                              <p:pRg st="3" end="3"/>
                                            </p:txEl>
                                          </p:spTgt>
                                        </p:tgtEl>
                                        <p:attrNameLst>
                                          <p:attrName>ppt_y</p:attrName>
                                        </p:attrNameLst>
                                      </p:cBhvr>
                                      <p:tavLst>
                                        <p:tav tm="0">
                                          <p:val>
                                            <p:strVal val="#ppt_y+1"/>
                                          </p:val>
                                        </p:tav>
                                        <p:tav tm="100000">
                                          <p:val>
                                            <p:strVal val="#ppt_y-1"/>
                                          </p:val>
                                        </p:tav>
                                      </p:tavLst>
                                    </p:anim>
                                  </p:childTnLst>
                                </p:cTn>
                              </p:par>
                              <p:par>
                                <p:cTn id="13" presetID="28"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 calcmode="lin" valueType="num">
                                      <p:cBhvr>
                                        <p:cTn id="15" dur="15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16" dur="15000" fill="hold"/>
                                        <p:tgtEl>
                                          <p:spTgt spid="2">
                                            <p:txEl>
                                              <p:pRg st="5" end="5"/>
                                            </p:txEl>
                                          </p:spTgt>
                                        </p:tgtEl>
                                        <p:attrNameLst>
                                          <p:attrName>ppt_y</p:attrName>
                                        </p:attrNameLst>
                                      </p:cBhvr>
                                      <p:tavLst>
                                        <p:tav tm="0">
                                          <p:val>
                                            <p:strVal val="#ppt_y+1"/>
                                          </p:val>
                                        </p:tav>
                                        <p:tav tm="100000">
                                          <p:val>
                                            <p:strVal val="#ppt_y-1"/>
                                          </p:val>
                                        </p:tav>
                                      </p:tavLst>
                                    </p:anim>
                                  </p:childTnLst>
                                </p:cTn>
                              </p:par>
                              <p:par>
                                <p:cTn id="17" presetID="28"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 calcmode="lin" valueType="num">
                                      <p:cBhvr>
                                        <p:cTn id="19" dur="15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0" dur="15000" fill="hold"/>
                                        <p:tgtEl>
                                          <p:spTgt spid="2">
                                            <p:txEl>
                                              <p:pRg st="6" end="6"/>
                                            </p:txEl>
                                          </p:spTgt>
                                        </p:tgtEl>
                                        <p:attrNameLst>
                                          <p:attrName>ppt_y</p:attrName>
                                        </p:attrNameLst>
                                      </p:cBhvr>
                                      <p:tavLst>
                                        <p:tav tm="0">
                                          <p:val>
                                            <p:strVal val="#ppt_y+1"/>
                                          </p:val>
                                        </p:tav>
                                        <p:tav tm="100000">
                                          <p:val>
                                            <p:strVal val="#ppt_y-1"/>
                                          </p:val>
                                        </p:tav>
                                      </p:tavLst>
                                    </p:anim>
                                  </p:childTnLst>
                                </p:cTn>
                              </p:par>
                              <p:par>
                                <p:cTn id="21" presetID="28"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anim calcmode="lin" valueType="num">
                                      <p:cBhvr>
                                        <p:cTn id="23" dur="15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24" dur="15000" fill="hold"/>
                                        <p:tgtEl>
                                          <p:spTgt spid="2">
                                            <p:txEl>
                                              <p:pRg st="8" end="8"/>
                                            </p:txEl>
                                          </p:spTgt>
                                        </p:tgtEl>
                                        <p:attrNameLst>
                                          <p:attrName>ppt_y</p:attrName>
                                        </p:attrNameLst>
                                      </p:cBhvr>
                                      <p:tavLst>
                                        <p:tav tm="0">
                                          <p:val>
                                            <p:strVal val="#ppt_y+1"/>
                                          </p:val>
                                        </p:tav>
                                        <p:tav tm="100000">
                                          <p:val>
                                            <p:strVal val="#ppt_y-1"/>
                                          </p:val>
                                        </p:tav>
                                      </p:tavLst>
                                    </p:anim>
                                  </p:childTnLst>
                                </p:cTn>
                              </p:par>
                              <p:par>
                                <p:cTn id="25" presetID="28"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 calcmode="lin" valueType="num">
                                      <p:cBhvr>
                                        <p:cTn id="27" dur="150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28" dur="15000" fill="hold"/>
                                        <p:tgtEl>
                                          <p:spTgt spid="2">
                                            <p:txEl>
                                              <p:pRg st="9" end="9"/>
                                            </p:txEl>
                                          </p:spTgt>
                                        </p:tgtEl>
                                        <p:attrNameLst>
                                          <p:attrName>ppt_y</p:attrName>
                                        </p:attrNameLst>
                                      </p:cBhvr>
                                      <p:tavLst>
                                        <p:tav tm="0">
                                          <p:val>
                                            <p:strVal val="#ppt_y+1"/>
                                          </p:val>
                                        </p:tav>
                                        <p:tav tm="100000">
                                          <p:val>
                                            <p:strVal val="#ppt_y-1"/>
                                          </p:val>
                                        </p:tav>
                                      </p:tavLst>
                                    </p:anim>
                                  </p:childTnLst>
                                </p:cTn>
                              </p:par>
                              <p:par>
                                <p:cTn id="29" presetID="28" presetClass="entr" presetSubtype="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 calcmode="lin" valueType="num">
                                      <p:cBhvr>
                                        <p:cTn id="31" dur="150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32" dur="15000" fill="hold"/>
                                        <p:tgtEl>
                                          <p:spTgt spid="2">
                                            <p:txEl>
                                              <p:pRg st="10" end="10"/>
                                            </p:txEl>
                                          </p:spTgt>
                                        </p:tgtEl>
                                        <p:attrNameLst>
                                          <p:attrName>ppt_y</p:attrName>
                                        </p:attrNameLst>
                                      </p:cBhvr>
                                      <p:tavLst>
                                        <p:tav tm="0">
                                          <p:val>
                                            <p:strVal val="#ppt_y+1"/>
                                          </p:val>
                                        </p:tav>
                                        <p:tav tm="100000">
                                          <p:val>
                                            <p:strVal val="#ppt_y-1"/>
                                          </p:val>
                                        </p:tav>
                                      </p:tavLst>
                                    </p:anim>
                                  </p:childTnLst>
                                </p:cTn>
                              </p:par>
                              <p:par>
                                <p:cTn id="33" presetID="28" presetClass="entr" presetSubtype="0" fill="hold" nodeType="with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anim calcmode="lin" valueType="num">
                                      <p:cBhvr>
                                        <p:cTn id="35" dur="150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36" dur="15000" fill="hold"/>
                                        <p:tgtEl>
                                          <p:spTgt spid="2">
                                            <p:txEl>
                                              <p:pRg st="11" end="11"/>
                                            </p:txEl>
                                          </p:spTgt>
                                        </p:tgtEl>
                                        <p:attrNameLst>
                                          <p:attrName>ppt_y</p:attrName>
                                        </p:attrNameLst>
                                      </p:cBhvr>
                                      <p:tavLst>
                                        <p:tav tm="0">
                                          <p:val>
                                            <p:strVal val="#ppt_y+1"/>
                                          </p:val>
                                        </p:tav>
                                        <p:tav tm="100000">
                                          <p:val>
                                            <p:strVal val="#ppt_y-1"/>
                                          </p:val>
                                        </p:tav>
                                      </p:tavLst>
                                    </p:anim>
                                  </p:childTnLst>
                                </p:cTn>
                              </p:par>
                              <p:par>
                                <p:cTn id="37" presetID="28" presetClass="entr" presetSubtype="0" fill="hold" nodeType="withEffect">
                                  <p:stCondLst>
                                    <p:cond delay="0"/>
                                  </p:stCondLst>
                                  <p:childTnLst>
                                    <p:set>
                                      <p:cBhvr>
                                        <p:cTn id="38" dur="1" fill="hold">
                                          <p:stCondLst>
                                            <p:cond delay="0"/>
                                          </p:stCondLst>
                                        </p:cTn>
                                        <p:tgtEl>
                                          <p:spTgt spid="2">
                                            <p:txEl>
                                              <p:pRg st="12" end="12"/>
                                            </p:txEl>
                                          </p:spTgt>
                                        </p:tgtEl>
                                        <p:attrNameLst>
                                          <p:attrName>style.visibility</p:attrName>
                                        </p:attrNameLst>
                                      </p:cBhvr>
                                      <p:to>
                                        <p:strVal val="visible"/>
                                      </p:to>
                                    </p:set>
                                    <p:anim calcmode="lin" valueType="num">
                                      <p:cBhvr>
                                        <p:cTn id="39" dur="150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40" dur="15000" fill="hold"/>
                                        <p:tgtEl>
                                          <p:spTgt spid="2">
                                            <p:txEl>
                                              <p:pRg st="12" end="12"/>
                                            </p:txEl>
                                          </p:spTgt>
                                        </p:tgtEl>
                                        <p:attrNameLst>
                                          <p:attrName>ppt_y</p:attrName>
                                        </p:attrNameLst>
                                      </p:cBhvr>
                                      <p:tavLst>
                                        <p:tav tm="0">
                                          <p:val>
                                            <p:strVal val="#ppt_y+1"/>
                                          </p:val>
                                        </p:tav>
                                        <p:tav tm="100000">
                                          <p:val>
                                            <p:strVal val="#ppt_y-1"/>
                                          </p:val>
                                        </p:tav>
                                      </p:tavLst>
                                    </p:anim>
                                  </p:childTnLst>
                                </p:cTn>
                              </p:par>
                              <p:par>
                                <p:cTn id="41" presetID="28" presetClass="entr" presetSubtype="0" fill="hold" nodeType="withEffect">
                                  <p:stCondLst>
                                    <p:cond delay="0"/>
                                  </p:stCondLst>
                                  <p:childTnLst>
                                    <p:set>
                                      <p:cBhvr>
                                        <p:cTn id="42" dur="1" fill="hold">
                                          <p:stCondLst>
                                            <p:cond delay="0"/>
                                          </p:stCondLst>
                                        </p:cTn>
                                        <p:tgtEl>
                                          <p:spTgt spid="2">
                                            <p:txEl>
                                              <p:pRg st="13" end="13"/>
                                            </p:txEl>
                                          </p:spTgt>
                                        </p:tgtEl>
                                        <p:attrNameLst>
                                          <p:attrName>style.visibility</p:attrName>
                                        </p:attrNameLst>
                                      </p:cBhvr>
                                      <p:to>
                                        <p:strVal val="visible"/>
                                      </p:to>
                                    </p:set>
                                    <p:anim calcmode="lin" valueType="num">
                                      <p:cBhvr>
                                        <p:cTn id="43" dur="15000" fill="hold"/>
                                        <p:tgtEl>
                                          <p:spTgt spid="2">
                                            <p:txEl>
                                              <p:pRg st="13" end="13"/>
                                            </p:txEl>
                                          </p:spTgt>
                                        </p:tgtEl>
                                        <p:attrNameLst>
                                          <p:attrName>ppt_x</p:attrName>
                                        </p:attrNameLst>
                                      </p:cBhvr>
                                      <p:tavLst>
                                        <p:tav tm="0">
                                          <p:val>
                                            <p:strVal val="#ppt_x"/>
                                          </p:val>
                                        </p:tav>
                                        <p:tav tm="100000">
                                          <p:val>
                                            <p:strVal val="#ppt_x"/>
                                          </p:val>
                                        </p:tav>
                                      </p:tavLst>
                                    </p:anim>
                                    <p:anim calcmode="lin" valueType="num">
                                      <p:cBhvr>
                                        <p:cTn id="44" dur="15000" fill="hold"/>
                                        <p:tgtEl>
                                          <p:spTgt spid="2">
                                            <p:txEl>
                                              <p:pRg st="13" end="13"/>
                                            </p:txEl>
                                          </p:spTgt>
                                        </p:tgtEl>
                                        <p:attrNameLst>
                                          <p:attrName>ppt_y</p:attrName>
                                        </p:attrNameLst>
                                      </p:cBhvr>
                                      <p:tavLst>
                                        <p:tav tm="0">
                                          <p:val>
                                            <p:strVal val="#ppt_y+1"/>
                                          </p:val>
                                        </p:tav>
                                        <p:tav tm="100000">
                                          <p:val>
                                            <p:strVal val="#ppt_y-1"/>
                                          </p:val>
                                        </p:tav>
                                      </p:tavLst>
                                    </p:anim>
                                  </p:childTnLst>
                                </p:cTn>
                              </p:par>
                              <p:par>
                                <p:cTn id="45" presetID="28" presetClass="entr" presetSubtype="0" fill="hold" nodeType="withEffect">
                                  <p:stCondLst>
                                    <p:cond delay="0"/>
                                  </p:stCondLst>
                                  <p:childTnLst>
                                    <p:set>
                                      <p:cBhvr>
                                        <p:cTn id="46" dur="1" fill="hold">
                                          <p:stCondLst>
                                            <p:cond delay="0"/>
                                          </p:stCondLst>
                                        </p:cTn>
                                        <p:tgtEl>
                                          <p:spTgt spid="2">
                                            <p:txEl>
                                              <p:pRg st="14" end="14"/>
                                            </p:txEl>
                                          </p:spTgt>
                                        </p:tgtEl>
                                        <p:attrNameLst>
                                          <p:attrName>style.visibility</p:attrName>
                                        </p:attrNameLst>
                                      </p:cBhvr>
                                      <p:to>
                                        <p:strVal val="visible"/>
                                      </p:to>
                                    </p:set>
                                    <p:anim calcmode="lin" valueType="num">
                                      <p:cBhvr>
                                        <p:cTn id="47" dur="15000" fill="hold"/>
                                        <p:tgtEl>
                                          <p:spTgt spid="2">
                                            <p:txEl>
                                              <p:pRg st="14" end="14"/>
                                            </p:txEl>
                                          </p:spTgt>
                                        </p:tgtEl>
                                        <p:attrNameLst>
                                          <p:attrName>ppt_x</p:attrName>
                                        </p:attrNameLst>
                                      </p:cBhvr>
                                      <p:tavLst>
                                        <p:tav tm="0">
                                          <p:val>
                                            <p:strVal val="#ppt_x"/>
                                          </p:val>
                                        </p:tav>
                                        <p:tav tm="100000">
                                          <p:val>
                                            <p:strVal val="#ppt_x"/>
                                          </p:val>
                                        </p:tav>
                                      </p:tavLst>
                                    </p:anim>
                                    <p:anim calcmode="lin" valueType="num">
                                      <p:cBhvr>
                                        <p:cTn id="48" dur="15000" fill="hold"/>
                                        <p:tgtEl>
                                          <p:spTgt spid="2">
                                            <p:txEl>
                                              <p:pRg st="14" end="14"/>
                                            </p:txEl>
                                          </p:spTgt>
                                        </p:tgtEl>
                                        <p:attrNameLst>
                                          <p:attrName>ppt_y</p:attrName>
                                        </p:attrNameLst>
                                      </p:cBhvr>
                                      <p:tavLst>
                                        <p:tav tm="0">
                                          <p:val>
                                            <p:strVal val="#ppt_y+1"/>
                                          </p:val>
                                        </p:tav>
                                        <p:tav tm="100000">
                                          <p:val>
                                            <p:strVal val="#ppt_y-1"/>
                                          </p:val>
                                        </p:tav>
                                      </p:tavLst>
                                    </p:anim>
                                  </p:childTnLst>
                                </p:cTn>
                              </p:par>
                              <p:par>
                                <p:cTn id="49" presetID="28" presetClass="entr" presetSubtype="0" fill="hold" nodeType="withEffect">
                                  <p:stCondLst>
                                    <p:cond delay="0"/>
                                  </p:stCondLst>
                                  <p:childTnLst>
                                    <p:set>
                                      <p:cBhvr>
                                        <p:cTn id="50" dur="1" fill="hold">
                                          <p:stCondLst>
                                            <p:cond delay="0"/>
                                          </p:stCondLst>
                                        </p:cTn>
                                        <p:tgtEl>
                                          <p:spTgt spid="2">
                                            <p:txEl>
                                              <p:pRg st="15" end="15"/>
                                            </p:txEl>
                                          </p:spTgt>
                                        </p:tgtEl>
                                        <p:attrNameLst>
                                          <p:attrName>style.visibility</p:attrName>
                                        </p:attrNameLst>
                                      </p:cBhvr>
                                      <p:to>
                                        <p:strVal val="visible"/>
                                      </p:to>
                                    </p:set>
                                    <p:anim calcmode="lin" valueType="num">
                                      <p:cBhvr>
                                        <p:cTn id="51" dur="15000" fill="hold"/>
                                        <p:tgtEl>
                                          <p:spTgt spid="2">
                                            <p:txEl>
                                              <p:pRg st="15" end="15"/>
                                            </p:txEl>
                                          </p:spTgt>
                                        </p:tgtEl>
                                        <p:attrNameLst>
                                          <p:attrName>ppt_x</p:attrName>
                                        </p:attrNameLst>
                                      </p:cBhvr>
                                      <p:tavLst>
                                        <p:tav tm="0">
                                          <p:val>
                                            <p:strVal val="#ppt_x"/>
                                          </p:val>
                                        </p:tav>
                                        <p:tav tm="100000">
                                          <p:val>
                                            <p:strVal val="#ppt_x"/>
                                          </p:val>
                                        </p:tav>
                                      </p:tavLst>
                                    </p:anim>
                                    <p:anim calcmode="lin" valueType="num">
                                      <p:cBhvr>
                                        <p:cTn id="52" dur="15000" fill="hold"/>
                                        <p:tgtEl>
                                          <p:spTgt spid="2">
                                            <p:txEl>
                                              <p:pRg st="15" end="15"/>
                                            </p:txEl>
                                          </p:spTgt>
                                        </p:tgtEl>
                                        <p:attrNameLst>
                                          <p:attrName>ppt_y</p:attrName>
                                        </p:attrNameLst>
                                      </p:cBhvr>
                                      <p:tavLst>
                                        <p:tav tm="0">
                                          <p:val>
                                            <p:strVal val="#ppt_y+1"/>
                                          </p:val>
                                        </p:tav>
                                        <p:tav tm="100000">
                                          <p:val>
                                            <p:strVal val="#ppt_y-1"/>
                                          </p:val>
                                        </p:tav>
                                      </p:tavLst>
                                    </p:anim>
                                  </p:childTnLst>
                                </p:cTn>
                              </p:par>
                              <p:par>
                                <p:cTn id="53" presetID="28" presetClass="entr" presetSubtype="0" fill="hold" nodeType="withEffect">
                                  <p:stCondLst>
                                    <p:cond delay="0"/>
                                  </p:stCondLst>
                                  <p:childTnLst>
                                    <p:set>
                                      <p:cBhvr>
                                        <p:cTn id="54" dur="1" fill="hold">
                                          <p:stCondLst>
                                            <p:cond delay="0"/>
                                          </p:stCondLst>
                                        </p:cTn>
                                        <p:tgtEl>
                                          <p:spTgt spid="2">
                                            <p:txEl>
                                              <p:pRg st="16" end="16"/>
                                            </p:txEl>
                                          </p:spTgt>
                                        </p:tgtEl>
                                        <p:attrNameLst>
                                          <p:attrName>style.visibility</p:attrName>
                                        </p:attrNameLst>
                                      </p:cBhvr>
                                      <p:to>
                                        <p:strVal val="visible"/>
                                      </p:to>
                                    </p:set>
                                    <p:anim calcmode="lin" valueType="num">
                                      <p:cBhvr>
                                        <p:cTn id="55" dur="15000" fill="hold"/>
                                        <p:tgtEl>
                                          <p:spTgt spid="2">
                                            <p:txEl>
                                              <p:pRg st="16" end="16"/>
                                            </p:txEl>
                                          </p:spTgt>
                                        </p:tgtEl>
                                        <p:attrNameLst>
                                          <p:attrName>ppt_x</p:attrName>
                                        </p:attrNameLst>
                                      </p:cBhvr>
                                      <p:tavLst>
                                        <p:tav tm="0">
                                          <p:val>
                                            <p:strVal val="#ppt_x"/>
                                          </p:val>
                                        </p:tav>
                                        <p:tav tm="100000">
                                          <p:val>
                                            <p:strVal val="#ppt_x"/>
                                          </p:val>
                                        </p:tav>
                                      </p:tavLst>
                                    </p:anim>
                                    <p:anim calcmode="lin" valueType="num">
                                      <p:cBhvr>
                                        <p:cTn id="56" dur="15000" fill="hold"/>
                                        <p:tgtEl>
                                          <p:spTgt spid="2">
                                            <p:txEl>
                                              <p:pRg st="16" end="16"/>
                                            </p:txEl>
                                          </p:spTgt>
                                        </p:tgtEl>
                                        <p:attrNameLst>
                                          <p:attrName>ppt_y</p:attrName>
                                        </p:attrNameLst>
                                      </p:cBhvr>
                                      <p:tavLst>
                                        <p:tav tm="0">
                                          <p:val>
                                            <p:strVal val="#ppt_y+1"/>
                                          </p:val>
                                        </p:tav>
                                        <p:tav tm="100000">
                                          <p:val>
                                            <p:strVal val="#ppt_y-1"/>
                                          </p:val>
                                        </p:tav>
                                      </p:tavLst>
                                    </p:anim>
                                  </p:childTnLst>
                                </p:cTn>
                              </p:par>
                              <p:par>
                                <p:cTn id="57" presetID="28" presetClass="entr" presetSubtype="0" fill="hold" nodeType="withEffect">
                                  <p:stCondLst>
                                    <p:cond delay="0"/>
                                  </p:stCondLst>
                                  <p:childTnLst>
                                    <p:set>
                                      <p:cBhvr>
                                        <p:cTn id="58" dur="1" fill="hold">
                                          <p:stCondLst>
                                            <p:cond delay="0"/>
                                          </p:stCondLst>
                                        </p:cTn>
                                        <p:tgtEl>
                                          <p:spTgt spid="2">
                                            <p:txEl>
                                              <p:pRg st="17" end="17"/>
                                            </p:txEl>
                                          </p:spTgt>
                                        </p:tgtEl>
                                        <p:attrNameLst>
                                          <p:attrName>style.visibility</p:attrName>
                                        </p:attrNameLst>
                                      </p:cBhvr>
                                      <p:to>
                                        <p:strVal val="visible"/>
                                      </p:to>
                                    </p:set>
                                    <p:anim calcmode="lin" valueType="num">
                                      <p:cBhvr>
                                        <p:cTn id="59" dur="15000" fill="hold"/>
                                        <p:tgtEl>
                                          <p:spTgt spid="2">
                                            <p:txEl>
                                              <p:pRg st="17" end="17"/>
                                            </p:txEl>
                                          </p:spTgt>
                                        </p:tgtEl>
                                        <p:attrNameLst>
                                          <p:attrName>ppt_x</p:attrName>
                                        </p:attrNameLst>
                                      </p:cBhvr>
                                      <p:tavLst>
                                        <p:tav tm="0">
                                          <p:val>
                                            <p:strVal val="#ppt_x"/>
                                          </p:val>
                                        </p:tav>
                                        <p:tav tm="100000">
                                          <p:val>
                                            <p:strVal val="#ppt_x"/>
                                          </p:val>
                                        </p:tav>
                                      </p:tavLst>
                                    </p:anim>
                                    <p:anim calcmode="lin" valueType="num">
                                      <p:cBhvr>
                                        <p:cTn id="60" dur="15000" fill="hold"/>
                                        <p:tgtEl>
                                          <p:spTgt spid="2">
                                            <p:txEl>
                                              <p:pRg st="17" end="17"/>
                                            </p:txEl>
                                          </p:spTgt>
                                        </p:tgtEl>
                                        <p:attrNameLst>
                                          <p:attrName>ppt_y</p:attrName>
                                        </p:attrNameLst>
                                      </p:cBhvr>
                                      <p:tavLst>
                                        <p:tav tm="0">
                                          <p:val>
                                            <p:strVal val="#ppt_y+1"/>
                                          </p:val>
                                        </p:tav>
                                        <p:tav tm="100000">
                                          <p:val>
                                            <p:strVal val="#ppt_y-1"/>
                                          </p:val>
                                        </p:tav>
                                      </p:tavLst>
                                    </p:anim>
                                  </p:childTnLst>
                                </p:cTn>
                              </p:par>
                              <p:par>
                                <p:cTn id="61" presetID="28" presetClass="entr" presetSubtype="0" fill="hold" nodeType="withEffect">
                                  <p:stCondLst>
                                    <p:cond delay="0"/>
                                  </p:stCondLst>
                                  <p:childTnLst>
                                    <p:set>
                                      <p:cBhvr>
                                        <p:cTn id="62" dur="1" fill="hold">
                                          <p:stCondLst>
                                            <p:cond delay="0"/>
                                          </p:stCondLst>
                                        </p:cTn>
                                        <p:tgtEl>
                                          <p:spTgt spid="2">
                                            <p:txEl>
                                              <p:pRg st="18" end="18"/>
                                            </p:txEl>
                                          </p:spTgt>
                                        </p:tgtEl>
                                        <p:attrNameLst>
                                          <p:attrName>style.visibility</p:attrName>
                                        </p:attrNameLst>
                                      </p:cBhvr>
                                      <p:to>
                                        <p:strVal val="visible"/>
                                      </p:to>
                                    </p:set>
                                    <p:anim calcmode="lin" valueType="num">
                                      <p:cBhvr>
                                        <p:cTn id="63" dur="15000" fill="hold"/>
                                        <p:tgtEl>
                                          <p:spTgt spid="2">
                                            <p:txEl>
                                              <p:pRg st="18" end="18"/>
                                            </p:txEl>
                                          </p:spTgt>
                                        </p:tgtEl>
                                        <p:attrNameLst>
                                          <p:attrName>ppt_x</p:attrName>
                                        </p:attrNameLst>
                                      </p:cBhvr>
                                      <p:tavLst>
                                        <p:tav tm="0">
                                          <p:val>
                                            <p:strVal val="#ppt_x"/>
                                          </p:val>
                                        </p:tav>
                                        <p:tav tm="100000">
                                          <p:val>
                                            <p:strVal val="#ppt_x"/>
                                          </p:val>
                                        </p:tav>
                                      </p:tavLst>
                                    </p:anim>
                                    <p:anim calcmode="lin" valueType="num">
                                      <p:cBhvr>
                                        <p:cTn id="64" dur="15000" fill="hold"/>
                                        <p:tgtEl>
                                          <p:spTgt spid="2">
                                            <p:txEl>
                                              <p:pRg st="18" end="18"/>
                                            </p:txEl>
                                          </p:spTgt>
                                        </p:tgtEl>
                                        <p:attrNameLst>
                                          <p:attrName>ppt_y</p:attrName>
                                        </p:attrNameLst>
                                      </p:cBhvr>
                                      <p:tavLst>
                                        <p:tav tm="0">
                                          <p:val>
                                            <p:strVal val="#ppt_y+1"/>
                                          </p:val>
                                        </p:tav>
                                        <p:tav tm="100000">
                                          <p:val>
                                            <p:strVal val="#ppt_y-1"/>
                                          </p:val>
                                        </p:tav>
                                      </p:tavLst>
                                    </p:anim>
                                  </p:childTnLst>
                                </p:cTn>
                              </p:par>
                              <p:par>
                                <p:cTn id="65" presetID="28" presetClass="entr" presetSubtype="0" fill="hold" nodeType="withEffect">
                                  <p:stCondLst>
                                    <p:cond delay="0"/>
                                  </p:stCondLst>
                                  <p:childTnLst>
                                    <p:set>
                                      <p:cBhvr>
                                        <p:cTn id="66" dur="1" fill="hold">
                                          <p:stCondLst>
                                            <p:cond delay="0"/>
                                          </p:stCondLst>
                                        </p:cTn>
                                        <p:tgtEl>
                                          <p:spTgt spid="2">
                                            <p:txEl>
                                              <p:pRg st="19" end="19"/>
                                            </p:txEl>
                                          </p:spTgt>
                                        </p:tgtEl>
                                        <p:attrNameLst>
                                          <p:attrName>style.visibility</p:attrName>
                                        </p:attrNameLst>
                                      </p:cBhvr>
                                      <p:to>
                                        <p:strVal val="visible"/>
                                      </p:to>
                                    </p:set>
                                    <p:anim calcmode="lin" valueType="num">
                                      <p:cBhvr>
                                        <p:cTn id="67" dur="15000" fill="hold"/>
                                        <p:tgtEl>
                                          <p:spTgt spid="2">
                                            <p:txEl>
                                              <p:pRg st="19" end="19"/>
                                            </p:txEl>
                                          </p:spTgt>
                                        </p:tgtEl>
                                        <p:attrNameLst>
                                          <p:attrName>ppt_x</p:attrName>
                                        </p:attrNameLst>
                                      </p:cBhvr>
                                      <p:tavLst>
                                        <p:tav tm="0">
                                          <p:val>
                                            <p:strVal val="#ppt_x"/>
                                          </p:val>
                                        </p:tav>
                                        <p:tav tm="100000">
                                          <p:val>
                                            <p:strVal val="#ppt_x"/>
                                          </p:val>
                                        </p:tav>
                                      </p:tavLst>
                                    </p:anim>
                                    <p:anim calcmode="lin" valueType="num">
                                      <p:cBhvr>
                                        <p:cTn id="68" dur="15000" fill="hold"/>
                                        <p:tgtEl>
                                          <p:spTgt spid="2">
                                            <p:txEl>
                                              <p:pRg st="19" end="19"/>
                                            </p:txEl>
                                          </p:spTgt>
                                        </p:tgtEl>
                                        <p:attrNameLst>
                                          <p:attrName>ppt_y</p:attrName>
                                        </p:attrNameLst>
                                      </p:cBhvr>
                                      <p:tavLst>
                                        <p:tav tm="0">
                                          <p:val>
                                            <p:strVal val="#ppt_y+1"/>
                                          </p:val>
                                        </p:tav>
                                        <p:tav tm="100000">
                                          <p:val>
                                            <p:strVal val="#ppt_y-1"/>
                                          </p:val>
                                        </p:tav>
                                      </p:tavLst>
                                    </p:anim>
                                  </p:childTnLst>
                                </p:cTn>
                              </p:par>
                              <p:par>
                                <p:cTn id="69" presetID="28" presetClass="entr" presetSubtype="0" fill="hold" nodeType="withEffect">
                                  <p:stCondLst>
                                    <p:cond delay="0"/>
                                  </p:stCondLst>
                                  <p:childTnLst>
                                    <p:set>
                                      <p:cBhvr>
                                        <p:cTn id="70" dur="1" fill="hold">
                                          <p:stCondLst>
                                            <p:cond delay="0"/>
                                          </p:stCondLst>
                                        </p:cTn>
                                        <p:tgtEl>
                                          <p:spTgt spid="2">
                                            <p:txEl>
                                              <p:pRg st="20" end="20"/>
                                            </p:txEl>
                                          </p:spTgt>
                                        </p:tgtEl>
                                        <p:attrNameLst>
                                          <p:attrName>style.visibility</p:attrName>
                                        </p:attrNameLst>
                                      </p:cBhvr>
                                      <p:to>
                                        <p:strVal val="visible"/>
                                      </p:to>
                                    </p:set>
                                    <p:anim calcmode="lin" valueType="num">
                                      <p:cBhvr>
                                        <p:cTn id="71" dur="15000" fill="hold"/>
                                        <p:tgtEl>
                                          <p:spTgt spid="2">
                                            <p:txEl>
                                              <p:pRg st="20" end="20"/>
                                            </p:txEl>
                                          </p:spTgt>
                                        </p:tgtEl>
                                        <p:attrNameLst>
                                          <p:attrName>ppt_x</p:attrName>
                                        </p:attrNameLst>
                                      </p:cBhvr>
                                      <p:tavLst>
                                        <p:tav tm="0">
                                          <p:val>
                                            <p:strVal val="#ppt_x"/>
                                          </p:val>
                                        </p:tav>
                                        <p:tav tm="100000">
                                          <p:val>
                                            <p:strVal val="#ppt_x"/>
                                          </p:val>
                                        </p:tav>
                                      </p:tavLst>
                                    </p:anim>
                                    <p:anim calcmode="lin" valueType="num">
                                      <p:cBhvr>
                                        <p:cTn id="72" dur="15000" fill="hold"/>
                                        <p:tgtEl>
                                          <p:spTgt spid="2">
                                            <p:txEl>
                                              <p:pRg st="20" end="20"/>
                                            </p:txEl>
                                          </p:spTgt>
                                        </p:tgtEl>
                                        <p:attrNameLst>
                                          <p:attrName>ppt_y</p:attrName>
                                        </p:attrNameLst>
                                      </p:cBhvr>
                                      <p:tavLst>
                                        <p:tav tm="0">
                                          <p:val>
                                            <p:strVal val="#ppt_y+1"/>
                                          </p:val>
                                        </p:tav>
                                        <p:tav tm="100000">
                                          <p:val>
                                            <p:strVal val="#ppt_y-1"/>
                                          </p:val>
                                        </p:tav>
                                      </p:tavLst>
                                    </p:anim>
                                  </p:childTnLst>
                                </p:cTn>
                              </p:par>
                              <p:par>
                                <p:cTn id="73" presetID="28" presetClass="entr" presetSubtype="0" fill="hold" nodeType="withEffect">
                                  <p:stCondLst>
                                    <p:cond delay="0"/>
                                  </p:stCondLst>
                                  <p:childTnLst>
                                    <p:set>
                                      <p:cBhvr>
                                        <p:cTn id="74" dur="1" fill="hold">
                                          <p:stCondLst>
                                            <p:cond delay="0"/>
                                          </p:stCondLst>
                                        </p:cTn>
                                        <p:tgtEl>
                                          <p:spTgt spid="2">
                                            <p:txEl>
                                              <p:pRg st="21" end="21"/>
                                            </p:txEl>
                                          </p:spTgt>
                                        </p:tgtEl>
                                        <p:attrNameLst>
                                          <p:attrName>style.visibility</p:attrName>
                                        </p:attrNameLst>
                                      </p:cBhvr>
                                      <p:to>
                                        <p:strVal val="visible"/>
                                      </p:to>
                                    </p:set>
                                    <p:anim calcmode="lin" valueType="num">
                                      <p:cBhvr>
                                        <p:cTn id="75" dur="15000" fill="hold"/>
                                        <p:tgtEl>
                                          <p:spTgt spid="2">
                                            <p:txEl>
                                              <p:pRg st="21" end="21"/>
                                            </p:txEl>
                                          </p:spTgt>
                                        </p:tgtEl>
                                        <p:attrNameLst>
                                          <p:attrName>ppt_x</p:attrName>
                                        </p:attrNameLst>
                                      </p:cBhvr>
                                      <p:tavLst>
                                        <p:tav tm="0">
                                          <p:val>
                                            <p:strVal val="#ppt_x"/>
                                          </p:val>
                                        </p:tav>
                                        <p:tav tm="100000">
                                          <p:val>
                                            <p:strVal val="#ppt_x"/>
                                          </p:val>
                                        </p:tav>
                                      </p:tavLst>
                                    </p:anim>
                                    <p:anim calcmode="lin" valueType="num">
                                      <p:cBhvr>
                                        <p:cTn id="76" dur="15000" fill="hold"/>
                                        <p:tgtEl>
                                          <p:spTgt spid="2">
                                            <p:txEl>
                                              <p:pRg st="21" end="21"/>
                                            </p:txEl>
                                          </p:spTgt>
                                        </p:tgtEl>
                                        <p:attrNameLst>
                                          <p:attrName>ppt_y</p:attrName>
                                        </p:attrNameLst>
                                      </p:cBhvr>
                                      <p:tavLst>
                                        <p:tav tm="0">
                                          <p:val>
                                            <p:strVal val="#ppt_y+1"/>
                                          </p:val>
                                        </p:tav>
                                        <p:tav tm="100000">
                                          <p:val>
                                            <p:strVal val="#ppt_y-1"/>
                                          </p:val>
                                        </p:tav>
                                      </p:tavLst>
                                    </p:anim>
                                  </p:childTnLst>
                                </p:cTn>
                              </p:par>
                              <p:par>
                                <p:cTn id="77" presetID="28" presetClass="entr" presetSubtype="0" fill="hold" nodeType="withEffect">
                                  <p:stCondLst>
                                    <p:cond delay="0"/>
                                  </p:stCondLst>
                                  <p:childTnLst>
                                    <p:set>
                                      <p:cBhvr>
                                        <p:cTn id="78" dur="1" fill="hold">
                                          <p:stCondLst>
                                            <p:cond delay="0"/>
                                          </p:stCondLst>
                                        </p:cTn>
                                        <p:tgtEl>
                                          <p:spTgt spid="2">
                                            <p:txEl>
                                              <p:pRg st="22" end="22"/>
                                            </p:txEl>
                                          </p:spTgt>
                                        </p:tgtEl>
                                        <p:attrNameLst>
                                          <p:attrName>style.visibility</p:attrName>
                                        </p:attrNameLst>
                                      </p:cBhvr>
                                      <p:to>
                                        <p:strVal val="visible"/>
                                      </p:to>
                                    </p:set>
                                    <p:anim calcmode="lin" valueType="num">
                                      <p:cBhvr>
                                        <p:cTn id="79" dur="15000" fill="hold"/>
                                        <p:tgtEl>
                                          <p:spTgt spid="2">
                                            <p:txEl>
                                              <p:pRg st="22" end="22"/>
                                            </p:txEl>
                                          </p:spTgt>
                                        </p:tgtEl>
                                        <p:attrNameLst>
                                          <p:attrName>ppt_x</p:attrName>
                                        </p:attrNameLst>
                                      </p:cBhvr>
                                      <p:tavLst>
                                        <p:tav tm="0">
                                          <p:val>
                                            <p:strVal val="#ppt_x"/>
                                          </p:val>
                                        </p:tav>
                                        <p:tav tm="100000">
                                          <p:val>
                                            <p:strVal val="#ppt_x"/>
                                          </p:val>
                                        </p:tav>
                                      </p:tavLst>
                                    </p:anim>
                                    <p:anim calcmode="lin" valueType="num">
                                      <p:cBhvr>
                                        <p:cTn id="80" dur="15000" fill="hold"/>
                                        <p:tgtEl>
                                          <p:spTgt spid="2">
                                            <p:txEl>
                                              <p:pRg st="22" end="22"/>
                                            </p:txEl>
                                          </p:spTgt>
                                        </p:tgtEl>
                                        <p:attrNameLst>
                                          <p:attrName>ppt_y</p:attrName>
                                        </p:attrNameLst>
                                      </p:cBhvr>
                                      <p:tavLst>
                                        <p:tav tm="0">
                                          <p:val>
                                            <p:strVal val="#ppt_y+1"/>
                                          </p:val>
                                        </p:tav>
                                        <p:tav tm="100000">
                                          <p:val>
                                            <p:strVal val="#ppt_y-1"/>
                                          </p:val>
                                        </p:tav>
                                      </p:tavLst>
                                    </p:anim>
                                  </p:childTnLst>
                                </p:cTn>
                              </p:par>
                              <p:par>
                                <p:cTn id="81" presetID="28" presetClass="entr" presetSubtype="0" fill="hold" nodeType="withEffect">
                                  <p:stCondLst>
                                    <p:cond delay="0"/>
                                  </p:stCondLst>
                                  <p:childTnLst>
                                    <p:set>
                                      <p:cBhvr>
                                        <p:cTn id="82" dur="1" fill="hold">
                                          <p:stCondLst>
                                            <p:cond delay="0"/>
                                          </p:stCondLst>
                                        </p:cTn>
                                        <p:tgtEl>
                                          <p:spTgt spid="2">
                                            <p:txEl>
                                              <p:pRg st="23" end="23"/>
                                            </p:txEl>
                                          </p:spTgt>
                                        </p:tgtEl>
                                        <p:attrNameLst>
                                          <p:attrName>style.visibility</p:attrName>
                                        </p:attrNameLst>
                                      </p:cBhvr>
                                      <p:to>
                                        <p:strVal val="visible"/>
                                      </p:to>
                                    </p:set>
                                    <p:anim calcmode="lin" valueType="num">
                                      <p:cBhvr>
                                        <p:cTn id="83" dur="15000" fill="hold"/>
                                        <p:tgtEl>
                                          <p:spTgt spid="2">
                                            <p:txEl>
                                              <p:pRg st="23" end="23"/>
                                            </p:txEl>
                                          </p:spTgt>
                                        </p:tgtEl>
                                        <p:attrNameLst>
                                          <p:attrName>ppt_x</p:attrName>
                                        </p:attrNameLst>
                                      </p:cBhvr>
                                      <p:tavLst>
                                        <p:tav tm="0">
                                          <p:val>
                                            <p:strVal val="#ppt_x"/>
                                          </p:val>
                                        </p:tav>
                                        <p:tav tm="100000">
                                          <p:val>
                                            <p:strVal val="#ppt_x"/>
                                          </p:val>
                                        </p:tav>
                                      </p:tavLst>
                                    </p:anim>
                                    <p:anim calcmode="lin" valueType="num">
                                      <p:cBhvr>
                                        <p:cTn id="84" dur="15000" fill="hold"/>
                                        <p:tgtEl>
                                          <p:spTgt spid="2">
                                            <p:txEl>
                                              <p:pRg st="23" end="23"/>
                                            </p:txEl>
                                          </p:spTgt>
                                        </p:tgtEl>
                                        <p:attrNameLst>
                                          <p:attrName>ppt_y</p:attrName>
                                        </p:attrNameLst>
                                      </p:cBhvr>
                                      <p:tavLst>
                                        <p:tav tm="0">
                                          <p:val>
                                            <p:strVal val="#ppt_y+1"/>
                                          </p:val>
                                        </p:tav>
                                        <p:tav tm="100000">
                                          <p:val>
                                            <p:strVal val="#ppt_y-1"/>
                                          </p:val>
                                        </p:tav>
                                      </p:tavLst>
                                    </p:anim>
                                  </p:childTnLst>
                                </p:cTn>
                              </p:par>
                              <p:par>
                                <p:cTn id="85" presetID="28" presetClass="entr" presetSubtype="0" fill="hold" nodeType="withEffect">
                                  <p:stCondLst>
                                    <p:cond delay="0"/>
                                  </p:stCondLst>
                                  <p:childTnLst>
                                    <p:set>
                                      <p:cBhvr>
                                        <p:cTn id="86" dur="1" fill="hold">
                                          <p:stCondLst>
                                            <p:cond delay="0"/>
                                          </p:stCondLst>
                                        </p:cTn>
                                        <p:tgtEl>
                                          <p:spTgt spid="2">
                                            <p:txEl>
                                              <p:pRg st="24" end="24"/>
                                            </p:txEl>
                                          </p:spTgt>
                                        </p:tgtEl>
                                        <p:attrNameLst>
                                          <p:attrName>style.visibility</p:attrName>
                                        </p:attrNameLst>
                                      </p:cBhvr>
                                      <p:to>
                                        <p:strVal val="visible"/>
                                      </p:to>
                                    </p:set>
                                    <p:anim calcmode="lin" valueType="num">
                                      <p:cBhvr>
                                        <p:cTn id="87" dur="15000" fill="hold"/>
                                        <p:tgtEl>
                                          <p:spTgt spid="2">
                                            <p:txEl>
                                              <p:pRg st="24" end="24"/>
                                            </p:txEl>
                                          </p:spTgt>
                                        </p:tgtEl>
                                        <p:attrNameLst>
                                          <p:attrName>ppt_x</p:attrName>
                                        </p:attrNameLst>
                                      </p:cBhvr>
                                      <p:tavLst>
                                        <p:tav tm="0">
                                          <p:val>
                                            <p:strVal val="#ppt_x"/>
                                          </p:val>
                                        </p:tav>
                                        <p:tav tm="100000">
                                          <p:val>
                                            <p:strVal val="#ppt_x"/>
                                          </p:val>
                                        </p:tav>
                                      </p:tavLst>
                                    </p:anim>
                                    <p:anim calcmode="lin" valueType="num">
                                      <p:cBhvr>
                                        <p:cTn id="88" dur="15000" fill="hold"/>
                                        <p:tgtEl>
                                          <p:spTgt spid="2">
                                            <p:txEl>
                                              <p:pRg st="24" end="24"/>
                                            </p:txEl>
                                          </p:spTgt>
                                        </p:tgtEl>
                                        <p:attrNameLst>
                                          <p:attrName>ppt_y</p:attrName>
                                        </p:attrNameLst>
                                      </p:cBhvr>
                                      <p:tavLst>
                                        <p:tav tm="0">
                                          <p:val>
                                            <p:strVal val="#ppt_y+1"/>
                                          </p:val>
                                        </p:tav>
                                        <p:tav tm="100000">
                                          <p:val>
                                            <p:strVal val="#ppt_y-1"/>
                                          </p:val>
                                        </p:tav>
                                      </p:tavLst>
                                    </p:anim>
                                  </p:childTnLst>
                                </p:cTn>
                              </p:par>
                              <p:par>
                                <p:cTn id="89" presetID="28" presetClass="entr" presetSubtype="0" fill="hold" nodeType="withEffect">
                                  <p:stCondLst>
                                    <p:cond delay="0"/>
                                  </p:stCondLst>
                                  <p:childTnLst>
                                    <p:set>
                                      <p:cBhvr>
                                        <p:cTn id="90" dur="1" fill="hold">
                                          <p:stCondLst>
                                            <p:cond delay="0"/>
                                          </p:stCondLst>
                                        </p:cTn>
                                        <p:tgtEl>
                                          <p:spTgt spid="2">
                                            <p:txEl>
                                              <p:pRg st="25" end="25"/>
                                            </p:txEl>
                                          </p:spTgt>
                                        </p:tgtEl>
                                        <p:attrNameLst>
                                          <p:attrName>style.visibility</p:attrName>
                                        </p:attrNameLst>
                                      </p:cBhvr>
                                      <p:to>
                                        <p:strVal val="visible"/>
                                      </p:to>
                                    </p:set>
                                    <p:anim calcmode="lin" valueType="num">
                                      <p:cBhvr>
                                        <p:cTn id="91" dur="15000" fill="hold"/>
                                        <p:tgtEl>
                                          <p:spTgt spid="2">
                                            <p:txEl>
                                              <p:pRg st="25" end="25"/>
                                            </p:txEl>
                                          </p:spTgt>
                                        </p:tgtEl>
                                        <p:attrNameLst>
                                          <p:attrName>ppt_x</p:attrName>
                                        </p:attrNameLst>
                                      </p:cBhvr>
                                      <p:tavLst>
                                        <p:tav tm="0">
                                          <p:val>
                                            <p:strVal val="#ppt_x"/>
                                          </p:val>
                                        </p:tav>
                                        <p:tav tm="100000">
                                          <p:val>
                                            <p:strVal val="#ppt_x"/>
                                          </p:val>
                                        </p:tav>
                                      </p:tavLst>
                                    </p:anim>
                                    <p:anim calcmode="lin" valueType="num">
                                      <p:cBhvr>
                                        <p:cTn id="92" dur="15000" fill="hold"/>
                                        <p:tgtEl>
                                          <p:spTgt spid="2">
                                            <p:txEl>
                                              <p:pRg st="25" end="25"/>
                                            </p:txEl>
                                          </p:spTgt>
                                        </p:tgtEl>
                                        <p:attrNameLst>
                                          <p:attrName>ppt_y</p:attrName>
                                        </p:attrNameLst>
                                      </p:cBhvr>
                                      <p:tavLst>
                                        <p:tav tm="0">
                                          <p:val>
                                            <p:strVal val="#ppt_y+1"/>
                                          </p:val>
                                        </p:tav>
                                        <p:tav tm="100000">
                                          <p:val>
                                            <p:strVal val="#ppt_y-1"/>
                                          </p:val>
                                        </p:tav>
                                      </p:tavLst>
                                    </p:anim>
                                  </p:childTnLst>
                                </p:cTn>
                              </p:par>
                              <p:par>
                                <p:cTn id="93" presetID="28" presetClass="entr" presetSubtype="0" fill="hold" nodeType="withEffect">
                                  <p:stCondLst>
                                    <p:cond delay="0"/>
                                  </p:stCondLst>
                                  <p:childTnLst>
                                    <p:set>
                                      <p:cBhvr>
                                        <p:cTn id="94" dur="1" fill="hold">
                                          <p:stCondLst>
                                            <p:cond delay="0"/>
                                          </p:stCondLst>
                                        </p:cTn>
                                        <p:tgtEl>
                                          <p:spTgt spid="2">
                                            <p:txEl>
                                              <p:pRg st="26" end="26"/>
                                            </p:txEl>
                                          </p:spTgt>
                                        </p:tgtEl>
                                        <p:attrNameLst>
                                          <p:attrName>style.visibility</p:attrName>
                                        </p:attrNameLst>
                                      </p:cBhvr>
                                      <p:to>
                                        <p:strVal val="visible"/>
                                      </p:to>
                                    </p:set>
                                    <p:anim calcmode="lin" valueType="num">
                                      <p:cBhvr>
                                        <p:cTn id="95" dur="15000" fill="hold"/>
                                        <p:tgtEl>
                                          <p:spTgt spid="2">
                                            <p:txEl>
                                              <p:pRg st="26" end="26"/>
                                            </p:txEl>
                                          </p:spTgt>
                                        </p:tgtEl>
                                        <p:attrNameLst>
                                          <p:attrName>ppt_x</p:attrName>
                                        </p:attrNameLst>
                                      </p:cBhvr>
                                      <p:tavLst>
                                        <p:tav tm="0">
                                          <p:val>
                                            <p:strVal val="#ppt_x"/>
                                          </p:val>
                                        </p:tav>
                                        <p:tav tm="100000">
                                          <p:val>
                                            <p:strVal val="#ppt_x"/>
                                          </p:val>
                                        </p:tav>
                                      </p:tavLst>
                                    </p:anim>
                                    <p:anim calcmode="lin" valueType="num">
                                      <p:cBhvr>
                                        <p:cTn id="96" dur="15000" fill="hold"/>
                                        <p:tgtEl>
                                          <p:spTgt spid="2">
                                            <p:txEl>
                                              <p:pRg st="26" end="26"/>
                                            </p:txEl>
                                          </p:spTgt>
                                        </p:tgtEl>
                                        <p:attrNameLst>
                                          <p:attrName>ppt_y</p:attrName>
                                        </p:attrNameLst>
                                      </p:cBhvr>
                                      <p:tavLst>
                                        <p:tav tm="0">
                                          <p:val>
                                            <p:strVal val="#ppt_y+1"/>
                                          </p:val>
                                        </p:tav>
                                        <p:tav tm="100000">
                                          <p:val>
                                            <p:strVal val="#ppt_y-1"/>
                                          </p:val>
                                        </p:tav>
                                      </p:tavLst>
                                    </p:anim>
                                  </p:childTnLst>
                                </p:cTn>
                              </p:par>
                              <p:par>
                                <p:cTn id="97" presetID="28" presetClass="entr" presetSubtype="0" fill="hold" nodeType="withEffect">
                                  <p:stCondLst>
                                    <p:cond delay="0"/>
                                  </p:stCondLst>
                                  <p:childTnLst>
                                    <p:set>
                                      <p:cBhvr>
                                        <p:cTn id="98" dur="1" fill="hold">
                                          <p:stCondLst>
                                            <p:cond delay="0"/>
                                          </p:stCondLst>
                                        </p:cTn>
                                        <p:tgtEl>
                                          <p:spTgt spid="2">
                                            <p:txEl>
                                              <p:pRg st="27" end="27"/>
                                            </p:txEl>
                                          </p:spTgt>
                                        </p:tgtEl>
                                        <p:attrNameLst>
                                          <p:attrName>style.visibility</p:attrName>
                                        </p:attrNameLst>
                                      </p:cBhvr>
                                      <p:to>
                                        <p:strVal val="visible"/>
                                      </p:to>
                                    </p:set>
                                    <p:anim calcmode="lin" valueType="num">
                                      <p:cBhvr>
                                        <p:cTn id="99" dur="15000" fill="hold"/>
                                        <p:tgtEl>
                                          <p:spTgt spid="2">
                                            <p:txEl>
                                              <p:pRg st="27" end="27"/>
                                            </p:txEl>
                                          </p:spTgt>
                                        </p:tgtEl>
                                        <p:attrNameLst>
                                          <p:attrName>ppt_x</p:attrName>
                                        </p:attrNameLst>
                                      </p:cBhvr>
                                      <p:tavLst>
                                        <p:tav tm="0">
                                          <p:val>
                                            <p:strVal val="#ppt_x"/>
                                          </p:val>
                                        </p:tav>
                                        <p:tav tm="100000">
                                          <p:val>
                                            <p:strVal val="#ppt_x"/>
                                          </p:val>
                                        </p:tav>
                                      </p:tavLst>
                                    </p:anim>
                                    <p:anim calcmode="lin" valueType="num">
                                      <p:cBhvr>
                                        <p:cTn id="100" dur="15000" fill="hold"/>
                                        <p:tgtEl>
                                          <p:spTgt spid="2">
                                            <p:txEl>
                                              <p:pRg st="27" end="27"/>
                                            </p:txEl>
                                          </p:spTgt>
                                        </p:tgtEl>
                                        <p:attrNameLst>
                                          <p:attrName>ppt_y</p:attrName>
                                        </p:attrNameLst>
                                      </p:cBhvr>
                                      <p:tavLst>
                                        <p:tav tm="0">
                                          <p:val>
                                            <p:strVal val="#ppt_y+1"/>
                                          </p:val>
                                        </p:tav>
                                        <p:tav tm="100000">
                                          <p:val>
                                            <p:strVal val="#ppt_y-1"/>
                                          </p:val>
                                        </p:tav>
                                      </p:tavLst>
                                    </p:anim>
                                  </p:childTnLst>
                                </p:cTn>
                              </p:par>
                              <p:par>
                                <p:cTn id="101" presetID="28" presetClass="entr" presetSubtype="0" fill="hold" nodeType="withEffect">
                                  <p:stCondLst>
                                    <p:cond delay="0"/>
                                  </p:stCondLst>
                                  <p:childTnLst>
                                    <p:set>
                                      <p:cBhvr>
                                        <p:cTn id="102" dur="1" fill="hold">
                                          <p:stCondLst>
                                            <p:cond delay="0"/>
                                          </p:stCondLst>
                                        </p:cTn>
                                        <p:tgtEl>
                                          <p:spTgt spid="2">
                                            <p:txEl>
                                              <p:pRg st="28" end="28"/>
                                            </p:txEl>
                                          </p:spTgt>
                                        </p:tgtEl>
                                        <p:attrNameLst>
                                          <p:attrName>style.visibility</p:attrName>
                                        </p:attrNameLst>
                                      </p:cBhvr>
                                      <p:to>
                                        <p:strVal val="visible"/>
                                      </p:to>
                                    </p:set>
                                    <p:anim calcmode="lin" valueType="num">
                                      <p:cBhvr>
                                        <p:cTn id="103" dur="15000" fill="hold"/>
                                        <p:tgtEl>
                                          <p:spTgt spid="2">
                                            <p:txEl>
                                              <p:pRg st="28" end="28"/>
                                            </p:txEl>
                                          </p:spTgt>
                                        </p:tgtEl>
                                        <p:attrNameLst>
                                          <p:attrName>ppt_x</p:attrName>
                                        </p:attrNameLst>
                                      </p:cBhvr>
                                      <p:tavLst>
                                        <p:tav tm="0">
                                          <p:val>
                                            <p:strVal val="#ppt_x"/>
                                          </p:val>
                                        </p:tav>
                                        <p:tav tm="100000">
                                          <p:val>
                                            <p:strVal val="#ppt_x"/>
                                          </p:val>
                                        </p:tav>
                                      </p:tavLst>
                                    </p:anim>
                                    <p:anim calcmode="lin" valueType="num">
                                      <p:cBhvr>
                                        <p:cTn id="104" dur="15000" fill="hold"/>
                                        <p:tgtEl>
                                          <p:spTgt spid="2">
                                            <p:txEl>
                                              <p:pRg st="28" end="28"/>
                                            </p:txEl>
                                          </p:spTgt>
                                        </p:tgtEl>
                                        <p:attrNameLst>
                                          <p:attrName>ppt_y</p:attrName>
                                        </p:attrNameLst>
                                      </p:cBhvr>
                                      <p:tavLst>
                                        <p:tav tm="0">
                                          <p:val>
                                            <p:strVal val="#ppt_y+1"/>
                                          </p:val>
                                        </p:tav>
                                        <p:tav tm="100000">
                                          <p:val>
                                            <p:strVal val="#ppt_y-1"/>
                                          </p:val>
                                        </p:tav>
                                      </p:tavLst>
                                    </p:anim>
                                  </p:childTnLst>
                                </p:cTn>
                              </p:par>
                              <p:par>
                                <p:cTn id="105" presetID="28" presetClass="entr" presetSubtype="0" fill="hold" nodeType="withEffect">
                                  <p:stCondLst>
                                    <p:cond delay="0"/>
                                  </p:stCondLst>
                                  <p:childTnLst>
                                    <p:set>
                                      <p:cBhvr>
                                        <p:cTn id="106" dur="1" fill="hold">
                                          <p:stCondLst>
                                            <p:cond delay="0"/>
                                          </p:stCondLst>
                                        </p:cTn>
                                        <p:tgtEl>
                                          <p:spTgt spid="2">
                                            <p:txEl>
                                              <p:pRg st="29" end="29"/>
                                            </p:txEl>
                                          </p:spTgt>
                                        </p:tgtEl>
                                        <p:attrNameLst>
                                          <p:attrName>style.visibility</p:attrName>
                                        </p:attrNameLst>
                                      </p:cBhvr>
                                      <p:to>
                                        <p:strVal val="visible"/>
                                      </p:to>
                                    </p:set>
                                    <p:anim calcmode="lin" valueType="num">
                                      <p:cBhvr>
                                        <p:cTn id="107" dur="15000" fill="hold"/>
                                        <p:tgtEl>
                                          <p:spTgt spid="2">
                                            <p:txEl>
                                              <p:pRg st="29" end="29"/>
                                            </p:txEl>
                                          </p:spTgt>
                                        </p:tgtEl>
                                        <p:attrNameLst>
                                          <p:attrName>ppt_x</p:attrName>
                                        </p:attrNameLst>
                                      </p:cBhvr>
                                      <p:tavLst>
                                        <p:tav tm="0">
                                          <p:val>
                                            <p:strVal val="#ppt_x"/>
                                          </p:val>
                                        </p:tav>
                                        <p:tav tm="100000">
                                          <p:val>
                                            <p:strVal val="#ppt_x"/>
                                          </p:val>
                                        </p:tav>
                                      </p:tavLst>
                                    </p:anim>
                                    <p:anim calcmode="lin" valueType="num">
                                      <p:cBhvr>
                                        <p:cTn id="108" dur="15000" fill="hold"/>
                                        <p:tgtEl>
                                          <p:spTgt spid="2">
                                            <p:txEl>
                                              <p:pRg st="29" end="29"/>
                                            </p:txEl>
                                          </p:spTgt>
                                        </p:tgtEl>
                                        <p:attrNameLst>
                                          <p:attrName>ppt_y</p:attrName>
                                        </p:attrNameLst>
                                      </p:cBhvr>
                                      <p:tavLst>
                                        <p:tav tm="0">
                                          <p:val>
                                            <p:strVal val="#ppt_y+1"/>
                                          </p:val>
                                        </p:tav>
                                        <p:tav tm="100000">
                                          <p:val>
                                            <p:strVal val="#ppt_y-1"/>
                                          </p:val>
                                        </p:tav>
                                      </p:tavLst>
                                    </p:anim>
                                  </p:childTnLst>
                                </p:cTn>
                              </p:par>
                              <p:par>
                                <p:cTn id="109" presetID="28" presetClass="entr" presetSubtype="0" fill="hold" nodeType="withEffect">
                                  <p:stCondLst>
                                    <p:cond delay="0"/>
                                  </p:stCondLst>
                                  <p:childTnLst>
                                    <p:set>
                                      <p:cBhvr>
                                        <p:cTn id="110" dur="1" fill="hold">
                                          <p:stCondLst>
                                            <p:cond delay="0"/>
                                          </p:stCondLst>
                                        </p:cTn>
                                        <p:tgtEl>
                                          <p:spTgt spid="2">
                                            <p:txEl>
                                              <p:pRg st="31" end="31"/>
                                            </p:txEl>
                                          </p:spTgt>
                                        </p:tgtEl>
                                        <p:attrNameLst>
                                          <p:attrName>style.visibility</p:attrName>
                                        </p:attrNameLst>
                                      </p:cBhvr>
                                      <p:to>
                                        <p:strVal val="visible"/>
                                      </p:to>
                                    </p:set>
                                    <p:anim calcmode="lin" valueType="num">
                                      <p:cBhvr>
                                        <p:cTn id="111" dur="15000" fill="hold"/>
                                        <p:tgtEl>
                                          <p:spTgt spid="2">
                                            <p:txEl>
                                              <p:pRg st="31" end="31"/>
                                            </p:txEl>
                                          </p:spTgt>
                                        </p:tgtEl>
                                        <p:attrNameLst>
                                          <p:attrName>ppt_x</p:attrName>
                                        </p:attrNameLst>
                                      </p:cBhvr>
                                      <p:tavLst>
                                        <p:tav tm="0">
                                          <p:val>
                                            <p:strVal val="#ppt_x"/>
                                          </p:val>
                                        </p:tav>
                                        <p:tav tm="100000">
                                          <p:val>
                                            <p:strVal val="#ppt_x"/>
                                          </p:val>
                                        </p:tav>
                                      </p:tavLst>
                                    </p:anim>
                                    <p:anim calcmode="lin" valueType="num">
                                      <p:cBhvr>
                                        <p:cTn id="112" dur="15000" fill="hold"/>
                                        <p:tgtEl>
                                          <p:spTgt spid="2">
                                            <p:txEl>
                                              <p:pRg st="31" end="31"/>
                                            </p:txEl>
                                          </p:spTgt>
                                        </p:tgtEl>
                                        <p:attrNameLst>
                                          <p:attrName>ppt_y</p:attrName>
                                        </p:attrNameLst>
                                      </p:cBhvr>
                                      <p:tavLst>
                                        <p:tav tm="0">
                                          <p:val>
                                            <p:strVal val="#ppt_y+1"/>
                                          </p:val>
                                        </p:tav>
                                        <p:tav tm="100000">
                                          <p:val>
                                            <p:strVal val="#ppt_y-1"/>
                                          </p:val>
                                        </p:tav>
                                      </p:tavLst>
                                    </p:anim>
                                  </p:childTnLst>
                                </p:cTn>
                              </p:par>
                              <p:par>
                                <p:cTn id="113" presetID="28" presetClass="entr" presetSubtype="0" fill="hold" nodeType="withEffect">
                                  <p:stCondLst>
                                    <p:cond delay="0"/>
                                  </p:stCondLst>
                                  <p:childTnLst>
                                    <p:set>
                                      <p:cBhvr>
                                        <p:cTn id="114" dur="1" fill="hold">
                                          <p:stCondLst>
                                            <p:cond delay="0"/>
                                          </p:stCondLst>
                                        </p:cTn>
                                        <p:tgtEl>
                                          <p:spTgt spid="2">
                                            <p:txEl>
                                              <p:pRg st="32" end="32"/>
                                            </p:txEl>
                                          </p:spTgt>
                                        </p:tgtEl>
                                        <p:attrNameLst>
                                          <p:attrName>style.visibility</p:attrName>
                                        </p:attrNameLst>
                                      </p:cBhvr>
                                      <p:to>
                                        <p:strVal val="visible"/>
                                      </p:to>
                                    </p:set>
                                    <p:anim calcmode="lin" valueType="num">
                                      <p:cBhvr>
                                        <p:cTn id="115" dur="15000" fill="hold"/>
                                        <p:tgtEl>
                                          <p:spTgt spid="2">
                                            <p:txEl>
                                              <p:pRg st="32" end="32"/>
                                            </p:txEl>
                                          </p:spTgt>
                                        </p:tgtEl>
                                        <p:attrNameLst>
                                          <p:attrName>ppt_x</p:attrName>
                                        </p:attrNameLst>
                                      </p:cBhvr>
                                      <p:tavLst>
                                        <p:tav tm="0">
                                          <p:val>
                                            <p:strVal val="#ppt_x"/>
                                          </p:val>
                                        </p:tav>
                                        <p:tav tm="100000">
                                          <p:val>
                                            <p:strVal val="#ppt_x"/>
                                          </p:val>
                                        </p:tav>
                                      </p:tavLst>
                                    </p:anim>
                                    <p:anim calcmode="lin" valueType="num">
                                      <p:cBhvr>
                                        <p:cTn id="116" dur="15000" fill="hold"/>
                                        <p:tgtEl>
                                          <p:spTgt spid="2">
                                            <p:txEl>
                                              <p:pRg st="32" end="32"/>
                                            </p:txEl>
                                          </p:spTgt>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Content Placeholder 2"/>
          <p:cNvSpPr txBox="1">
            <a:spLocks/>
          </p:cNvSpPr>
          <p:nvPr/>
        </p:nvSpPr>
        <p:spPr>
          <a:xfrm>
            <a:off x="893809" y="5818858"/>
            <a:ext cx="7356383" cy="88039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dirty="0" smtClean="0">
                <a:latin typeface="Times New Roman"/>
              </a:rPr>
              <a:t>Both cement and steel casings are used to contain the chemicals used in the drilling process.</a:t>
            </a:r>
            <a:endParaRPr lang="en-US" sz="2000" dirty="0">
              <a:latin typeface="Times New Roman"/>
            </a:endParaRPr>
          </a:p>
        </p:txBody>
      </p:sp>
      <p:pic>
        <p:nvPicPr>
          <p:cNvPr id="9" name="Picture 8" descr="Well Casing.tiff"/>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54075" y="762000"/>
            <a:ext cx="7435850" cy="4762499"/>
          </a:xfrm>
          <a:prstGeom prst="rect">
            <a:avLst/>
          </a:prstGeom>
        </p:spPr>
      </p:pic>
    </p:spTree>
    <p:extLst>
      <p:ext uri="{BB962C8B-B14F-4D97-AF65-F5344CB8AC3E}">
        <p14:creationId xmlns:p14="http://schemas.microsoft.com/office/powerpoint/2010/main" xmlns="" val="367454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Title 1"/>
          <p:cNvSpPr txBox="1">
            <a:spLocks/>
          </p:cNvSpPr>
          <p:nvPr/>
        </p:nvSpPr>
        <p:spPr>
          <a:xfrm>
            <a:off x="685800" y="5147067"/>
            <a:ext cx="7543800" cy="92194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latin typeface="Times New Roman"/>
              </a:rPr>
              <a:t>If it is decided to complete the well, water and chemicals are forced from the pipe into the surrounding rock creating </a:t>
            </a:r>
            <a:r>
              <a:rPr lang="en-US" sz="2000" dirty="0" err="1" smtClean="0">
                <a:latin typeface="Times New Roman"/>
              </a:rPr>
              <a:t>preforations</a:t>
            </a:r>
            <a:r>
              <a:rPr lang="en-US" sz="2000" dirty="0" smtClean="0">
                <a:latin typeface="Times New Roman"/>
              </a:rPr>
              <a:t>.</a:t>
            </a:r>
            <a:endParaRPr lang="en-US" sz="2000" dirty="0">
              <a:latin typeface="Times New Roman"/>
            </a:endParaRPr>
          </a:p>
        </p:txBody>
      </p:sp>
      <p:pic>
        <p:nvPicPr>
          <p:cNvPr id="11" name="Content Placeholder 3" descr="Perferations.tiff"/>
          <p:cNvPicPr>
            <a:picLocks noGrp="1" noChangeAspect="1"/>
          </p:cNvPicPr>
          <p:nvPr>
            <p:ph idx="1"/>
          </p:nvPr>
        </p:nvPicPr>
        <p:blipFill>
          <a:blip r:embed="rId2" cstate="print">
            <a:extLst>
              <a:ext uri="{28A0092B-C50C-407E-A947-70E740481C1C}">
                <a14:useLocalDpi xmlns:a14="http://schemas.microsoft.com/office/drawing/2010/main" xmlns="" val="0"/>
              </a:ext>
            </a:extLst>
          </a:blip>
          <a:srcRect t="6751" b="6751"/>
          <a:stretch>
            <a:fillRect/>
          </a:stretch>
        </p:blipFill>
        <p:spPr>
          <a:xfrm>
            <a:off x="800100" y="777213"/>
            <a:ext cx="7543800" cy="4148800"/>
          </a:xfrm>
        </p:spPr>
      </p:pic>
    </p:spTree>
    <p:extLst>
      <p:ext uri="{BB962C8B-B14F-4D97-AF65-F5344CB8AC3E}">
        <p14:creationId xmlns:p14="http://schemas.microsoft.com/office/powerpoint/2010/main" xmlns="" val="8964152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Title 1"/>
          <p:cNvSpPr txBox="1">
            <a:spLocks/>
          </p:cNvSpPr>
          <p:nvPr/>
        </p:nvSpPr>
        <p:spPr>
          <a:xfrm>
            <a:off x="914400" y="5186147"/>
            <a:ext cx="7315200" cy="676490"/>
          </a:xfrm>
          <a:prstGeom prst="rect">
            <a:avLst/>
          </a:prstGeom>
        </p:spPr>
        <p:txBody>
          <a:bodyPr vert="horz" lIns="91440" tIns="45720" rIns="91440" bIns="45720"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000" dirty="0" smtClean="0">
                <a:latin typeface="Times New Roman"/>
              </a:rPr>
              <a:t>If the well is </a:t>
            </a:r>
            <a:r>
              <a:rPr lang="en-US" sz="2000" dirty="0" err="1" smtClean="0">
                <a:latin typeface="Times New Roman"/>
              </a:rPr>
              <a:t>fracked</a:t>
            </a:r>
            <a:r>
              <a:rPr lang="en-US" sz="2000" dirty="0" smtClean="0">
                <a:latin typeface="Times New Roman"/>
              </a:rPr>
              <a:t>, water, sand, and chemicals are forced into the perforations creating cracks in the rock that release the gas trapped in the rock.</a:t>
            </a:r>
            <a:endParaRPr lang="en-US" sz="2000" dirty="0">
              <a:latin typeface="Times New Roman"/>
            </a:endParaRPr>
          </a:p>
        </p:txBody>
      </p:sp>
      <p:pic>
        <p:nvPicPr>
          <p:cNvPr id="9" name="Content Placeholder 3" descr="Fracking.tiff"/>
          <p:cNvPicPr>
            <a:picLocks noGrp="1" noChangeAspect="1"/>
          </p:cNvPicPr>
          <p:nvPr>
            <p:ph idx="1"/>
          </p:nvPr>
        </p:nvPicPr>
        <p:blipFill>
          <a:blip r:embed="rId2" cstate="print">
            <a:extLst>
              <a:ext uri="{28A0092B-C50C-407E-A947-70E740481C1C}">
                <a14:useLocalDpi xmlns:a14="http://schemas.microsoft.com/office/drawing/2010/main" xmlns="" val="0"/>
              </a:ext>
            </a:extLst>
          </a:blip>
          <a:srcRect t="6954" b="6954"/>
          <a:stretch>
            <a:fillRect/>
          </a:stretch>
        </p:blipFill>
        <p:spPr>
          <a:xfrm>
            <a:off x="762000" y="820708"/>
            <a:ext cx="7467600" cy="4106893"/>
          </a:xfrm>
        </p:spPr>
      </p:pic>
    </p:spTree>
    <p:extLst>
      <p:ext uri="{BB962C8B-B14F-4D97-AF65-F5344CB8AC3E}">
        <p14:creationId xmlns:p14="http://schemas.microsoft.com/office/powerpoint/2010/main" xmlns="" val="38363368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229600" cy="1143000"/>
          </a:xfrm>
        </p:spPr>
        <p:txBody>
          <a:bodyPr>
            <a:normAutofit/>
          </a:bodyPr>
          <a:lstStyle/>
          <a:p>
            <a:r>
              <a:rPr lang="en-US" sz="4000" b="1" dirty="0" smtClean="0">
                <a:solidFill>
                  <a:srgbClr val="244800"/>
                </a:solidFill>
                <a:latin typeface="Cambria Math" pitchFamily="18" charset="0"/>
                <a:ea typeface="Cambria Math" pitchFamily="18" charset="0"/>
              </a:rPr>
              <a:t> </a:t>
            </a:r>
            <a:endParaRPr lang="en-US" sz="4000" b="1" dirty="0">
              <a:solidFill>
                <a:srgbClr val="244800"/>
              </a:solidFill>
              <a:latin typeface="Cambria Math" pitchFamily="18" charset="0"/>
              <a:ea typeface="Cambria Math" pitchFamily="18" charset="0"/>
            </a:endParaRPr>
          </a:p>
        </p:txBody>
      </p:sp>
      <p:sp>
        <p:nvSpPr>
          <p:cNvPr id="7" name="Action Button: Home 6">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Title 1"/>
          <p:cNvSpPr txBox="1">
            <a:spLocks/>
          </p:cNvSpPr>
          <p:nvPr/>
        </p:nvSpPr>
        <p:spPr>
          <a:xfrm>
            <a:off x="457200" y="5638800"/>
            <a:ext cx="8229600" cy="66516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smtClean="0">
                <a:ln>
                  <a:noFill/>
                </a:ln>
                <a:solidFill>
                  <a:schemeClr val="tx1"/>
                </a:solidFill>
                <a:effectLst/>
                <a:uLnTx/>
                <a:uFillTx/>
                <a:latin typeface="Times New Roman"/>
                <a:ea typeface="+mj-ea"/>
                <a:cs typeface="+mj-cs"/>
              </a:rPr>
              <a:t>The gas is released and flows up the pipe.</a:t>
            </a:r>
            <a:endParaRPr kumimoji="0" lang="en-US" sz="2000" b="0" i="0" u="none" strike="noStrike" kern="1200" cap="none" spc="0" normalizeH="0" baseline="0" noProof="0" dirty="0">
              <a:ln>
                <a:noFill/>
              </a:ln>
              <a:solidFill>
                <a:schemeClr val="tx1"/>
              </a:solidFill>
              <a:effectLst/>
              <a:uLnTx/>
              <a:uFillTx/>
              <a:latin typeface="Times New Roman"/>
              <a:ea typeface="+mj-ea"/>
              <a:cs typeface="+mj-cs"/>
            </a:endParaRPr>
          </a:p>
        </p:txBody>
      </p:sp>
      <p:pic>
        <p:nvPicPr>
          <p:cNvPr id="12" name="Content Placeholder 3" descr="Fracking 2.tiff"/>
          <p:cNvPicPr>
            <a:picLocks noGrp="1" noChangeAspect="1"/>
          </p:cNvPicPr>
          <p:nvPr>
            <p:ph idx="1"/>
          </p:nvPr>
        </p:nvPicPr>
        <p:blipFill>
          <a:blip r:embed="rId2" cstate="print">
            <a:extLst>
              <a:ext uri="{28A0092B-C50C-407E-A947-70E740481C1C}">
                <a14:useLocalDpi xmlns:a14="http://schemas.microsoft.com/office/drawing/2010/main" xmlns="" val="0"/>
              </a:ext>
            </a:extLst>
          </a:blip>
          <a:srcRect t="7720" b="7720"/>
          <a:stretch>
            <a:fillRect/>
          </a:stretch>
        </p:blipFill>
        <p:spPr>
          <a:xfrm>
            <a:off x="457200" y="990600"/>
            <a:ext cx="8229600" cy="4525963"/>
          </a:xfrm>
        </p:spPr>
      </p:pic>
    </p:spTree>
    <p:extLst>
      <p:ext uri="{BB962C8B-B14F-4D97-AF65-F5344CB8AC3E}">
        <p14:creationId xmlns:p14="http://schemas.microsoft.com/office/powerpoint/2010/main" xmlns="" val="3836336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1"/>
          <p:cNvSpPr txBox="1">
            <a:spLocks/>
          </p:cNvSpPr>
          <p:nvPr/>
        </p:nvSpPr>
        <p:spPr>
          <a:xfrm>
            <a:off x="381000" y="762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smtClean="0">
                <a:ln>
                  <a:noFill/>
                </a:ln>
                <a:solidFill>
                  <a:srgbClr val="244800"/>
                </a:solidFill>
                <a:effectLst/>
                <a:uLnTx/>
                <a:uFillTx/>
                <a:latin typeface="Cambria Math" pitchFamily="18" charset="0"/>
                <a:ea typeface="Cambria Math" pitchFamily="18" charset="0"/>
                <a:cs typeface="+mj-cs"/>
              </a:rPr>
              <a:t> </a:t>
            </a:r>
            <a:endParaRPr kumimoji="0" lang="en-US" sz="4000" b="1" i="0" u="none" strike="noStrike" kern="1200" cap="none" spc="0" normalizeH="0" baseline="0" noProof="0" dirty="0">
              <a:ln>
                <a:noFill/>
              </a:ln>
              <a:solidFill>
                <a:srgbClr val="244800"/>
              </a:solidFill>
              <a:effectLst/>
              <a:uLnTx/>
              <a:uFillTx/>
              <a:latin typeface="Cambria Math" pitchFamily="18" charset="0"/>
              <a:ea typeface="Cambria Math" pitchFamily="18" charset="0"/>
              <a:cs typeface="+mj-cs"/>
            </a:endParaRPr>
          </a:p>
        </p:txBody>
      </p:sp>
      <p:sp>
        <p:nvSpPr>
          <p:cNvPr id="5" name="Action Button: Home 4">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ction Button: Forward or Next 5">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7" name="Title 1"/>
          <p:cNvSpPr txBox="1">
            <a:spLocks/>
          </p:cNvSpPr>
          <p:nvPr/>
        </p:nvSpPr>
        <p:spPr>
          <a:xfrm>
            <a:off x="457200" y="5638800"/>
            <a:ext cx="8229600" cy="665162"/>
          </a:xfrm>
          <a:prstGeom prst="rect">
            <a:avLst/>
          </a:prstGeom>
        </p:spPr>
        <p:txBody>
          <a:bodyPr vert="horz" lIns="91440" tIns="45720" rIns="91440" bIns="45720" rtlCol="0" anchor="ctr">
            <a:normAutofit lnSpcReduction="10000"/>
          </a:bodyPr>
          <a:lstStyle/>
          <a:p>
            <a:r>
              <a:rPr lang="en-US" sz="2000" dirty="0" smtClean="0"/>
              <a:t>Once drilling is complete, the drilling rig is removed and replaced by the production wellhead.</a:t>
            </a:r>
            <a:endParaRPr lang="en-US" sz="2000" dirty="0"/>
          </a:p>
        </p:txBody>
      </p:sp>
      <p:pic>
        <p:nvPicPr>
          <p:cNvPr id="9" name="Picture 2"/>
          <p:cNvPicPr>
            <a:picLocks noGrp="1" noChangeAspect="1" noChangeArrowheads="1"/>
          </p:cNvPicPr>
          <p:nvPr>
            <p:ph idx="1"/>
          </p:nvPr>
        </p:nvPicPr>
        <p:blipFill>
          <a:blip r:embed="rId2" cstate="print"/>
          <a:srcRect l="10625" t="17188" r="38750" b="40846"/>
          <a:stretch>
            <a:fillRect/>
          </a:stretch>
        </p:blipFill>
        <p:spPr bwMode="auto">
          <a:xfrm>
            <a:off x="762000" y="533400"/>
            <a:ext cx="723900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4349" y="4618"/>
            <a:ext cx="3810000" cy="914400"/>
          </a:xfrm>
        </p:spPr>
        <p:txBody>
          <a:bodyPr/>
          <a:lstStyle/>
          <a:p>
            <a:r>
              <a:rPr lang="en-US" b="1" dirty="0" smtClean="0">
                <a:solidFill>
                  <a:srgbClr val="244800"/>
                </a:solidFill>
                <a:latin typeface="Cambria Math" pitchFamily="18" charset="0"/>
                <a:ea typeface="Cambria Math" pitchFamily="18" charset="0"/>
              </a:rPr>
              <a:t>Leasing</a:t>
            </a:r>
            <a:endParaRPr lang="en-US" b="1" dirty="0">
              <a:solidFill>
                <a:srgbClr val="244800"/>
              </a:solidFill>
              <a:latin typeface="Cambria Math" pitchFamily="18" charset="0"/>
              <a:ea typeface="Cambria Math" pitchFamily="18" charset="0"/>
            </a:endParaRPr>
          </a:p>
        </p:txBody>
      </p:sp>
      <p:sp>
        <p:nvSpPr>
          <p:cNvPr id="5" name="Action Button: Forward or Next 4">
            <a:hlinkClick r:id="" action="ppaction://hlinkshowjump?jump=nextslide" highlightClick="1"/>
          </p:cNvPr>
          <p:cNvSpPr/>
          <p:nvPr/>
        </p:nvSpPr>
        <p:spPr>
          <a:xfrm>
            <a:off x="8305800" y="6052457"/>
            <a:ext cx="685800" cy="609600"/>
          </a:xfrm>
          <a:prstGeom prst="actionButtonForwardNext">
            <a:avLst/>
          </a:prstGeom>
          <a:solidFill>
            <a:schemeClr val="accent3">
              <a:lumMod val="75000"/>
            </a:schemeClr>
          </a:solidFill>
          <a:ln>
            <a:solidFill>
              <a:srgbClr val="1B3600"/>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Action Button: Home 7">
            <a:hlinkClick r:id="" action="ppaction://hlinkshowjump?jump=firstslide" highlightClick="1"/>
          </p:cNvPr>
          <p:cNvSpPr/>
          <p:nvPr/>
        </p:nvSpPr>
        <p:spPr>
          <a:xfrm>
            <a:off x="8311243" y="152400"/>
            <a:ext cx="685800" cy="609600"/>
          </a:xfrm>
          <a:prstGeom prst="actionButtonHome">
            <a:avLst/>
          </a:prstGeom>
          <a:solidFill>
            <a:schemeClr val="accent3">
              <a:lumMod val="75000"/>
            </a:schemeClr>
          </a:solidFill>
          <a:ln>
            <a:solidFill>
              <a:srgbClr val="1B3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2"/>
          <p:cNvPicPr>
            <a:picLocks noChangeAspect="1" noChangeArrowheads="1"/>
          </p:cNvPicPr>
          <p:nvPr/>
        </p:nvPicPr>
        <p:blipFill>
          <a:blip r:embed="rId2" cstate="print"/>
          <a:srcRect/>
          <a:stretch>
            <a:fillRect/>
          </a:stretch>
        </p:blipFill>
        <p:spPr bwMode="auto">
          <a:xfrm>
            <a:off x="4267200" y="4214323"/>
            <a:ext cx="3860112" cy="2444454"/>
          </a:xfrm>
          <a:prstGeom prst="rect">
            <a:avLst/>
          </a:prstGeom>
          <a:noFill/>
          <a:ln w="9525">
            <a:noFill/>
            <a:miter lim="800000"/>
            <a:headEnd/>
            <a:tailEnd/>
          </a:ln>
        </p:spPr>
      </p:pic>
      <p:sp>
        <p:nvSpPr>
          <p:cNvPr id="4" name="TextBox 3"/>
          <p:cNvSpPr txBox="1"/>
          <p:nvPr/>
        </p:nvSpPr>
        <p:spPr>
          <a:xfrm>
            <a:off x="110011" y="780473"/>
            <a:ext cx="8997043" cy="3785652"/>
          </a:xfrm>
          <a:prstGeom prst="rect">
            <a:avLst/>
          </a:prstGeom>
          <a:noFill/>
        </p:spPr>
        <p:txBody>
          <a:bodyPr wrap="square" rtlCol="0">
            <a:spAutoFit/>
          </a:bodyPr>
          <a:lstStyle/>
          <a:p>
            <a:r>
              <a:rPr lang="en-US" sz="2400" dirty="0">
                <a:solidFill>
                  <a:srgbClr val="244800"/>
                </a:solidFill>
                <a:latin typeface="Cambria Math" pitchFamily="18" charset="0"/>
                <a:ea typeface="Cambria Math" pitchFamily="18" charset="0"/>
              </a:rPr>
              <a:t>	The Northern Wayne Property Owners Alliance (NWPOA) is an organization that formed to assure security and validity of the lease that its members would be signing.  These leases are currently all by Hess and Newfield, who also bought out Chesapeake.  The lease clearly states the payment process for the lessor. This process can begin with the exploratory or developmental phase. The lessee decides if they will go through the exploratory stage depending on if the location is known to have natural gas. NWPOA currently has over 1,300 members, owning over 100,000 acres. </a:t>
            </a:r>
          </a:p>
          <a:p>
            <a:endParaRPr lang="en-US" sz="2400" dirty="0"/>
          </a:p>
        </p:txBody>
      </p:sp>
      <p:pic>
        <p:nvPicPr>
          <p:cNvPr id="10" name="Picture 2"/>
          <p:cNvPicPr>
            <a:picLocks noChangeAspect="1" noChangeArrowheads="1"/>
          </p:cNvPicPr>
          <p:nvPr/>
        </p:nvPicPr>
        <p:blipFill>
          <a:blip r:embed="rId3" cstate="print"/>
          <a:srcRect/>
          <a:stretch>
            <a:fillRect/>
          </a:stretch>
        </p:blipFill>
        <p:spPr bwMode="auto">
          <a:xfrm>
            <a:off x="648738" y="4214323"/>
            <a:ext cx="3420838" cy="2447733"/>
          </a:xfrm>
          <a:prstGeom prst="rect">
            <a:avLst/>
          </a:prstGeom>
          <a:noFill/>
          <a:ln w="9525">
            <a:noFill/>
            <a:miter lim="800000"/>
            <a:headEnd/>
            <a:tailEnd/>
          </a:ln>
        </p:spPr>
      </p:pic>
    </p:spTree>
    <p:extLst>
      <p:ext uri="{BB962C8B-B14F-4D97-AF65-F5344CB8AC3E}">
        <p14:creationId xmlns:p14="http://schemas.microsoft.com/office/powerpoint/2010/main" xmlns="" val="40683002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475</TotalTime>
  <Words>2012</Words>
  <Application>Microsoft Office PowerPoint</Application>
  <PresentationFormat>On-screen Show (4:3)</PresentationFormat>
  <Paragraphs>178</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Natural Gas Fracking</vt:lpstr>
      <vt:lpstr> </vt:lpstr>
      <vt:lpstr> </vt:lpstr>
      <vt:lpstr> </vt:lpstr>
      <vt:lpstr> </vt:lpstr>
      <vt:lpstr> </vt:lpstr>
      <vt:lpstr> </vt:lpstr>
      <vt:lpstr>Slide 8</vt:lpstr>
      <vt:lpstr>Leasing</vt:lpstr>
      <vt:lpstr>Slide 10</vt:lpstr>
      <vt:lpstr>Set-Up</vt:lpstr>
      <vt:lpstr>Set-Up: Clearing the Land</vt:lpstr>
      <vt:lpstr>Set-Up: Making the Roads and Pad</vt:lpstr>
      <vt:lpstr>Set-Up: Drilling the Well</vt:lpstr>
      <vt:lpstr>Set-Up: Fracking the Well</vt:lpstr>
      <vt:lpstr>Set-Up: Pipeline</vt:lpstr>
      <vt:lpstr>Usage</vt:lpstr>
      <vt:lpstr>Usage</vt:lpstr>
      <vt:lpstr>Clean Up</vt:lpstr>
      <vt:lpstr>Clean-Up: Steps</vt:lpstr>
      <vt:lpstr>Clean-Up: Steps</vt:lpstr>
      <vt:lpstr>Advantages</vt:lpstr>
      <vt:lpstr>Advantages</vt:lpstr>
      <vt:lpstr>Advantages</vt:lpstr>
      <vt:lpstr>Disadvantages</vt:lpstr>
      <vt:lpstr>Disadvantages</vt:lpstr>
      <vt:lpstr>Environmental Issues</vt:lpstr>
      <vt:lpstr>Environmental Issues</vt:lpstr>
      <vt:lpstr>Environmental Issues</vt:lpstr>
      <vt:lpstr>Environmental Issues</vt:lpstr>
      <vt:lpstr>Environmental Issues</vt:lpstr>
      <vt:lpstr>Citations</vt:lpstr>
      <vt:lpstr>Slide 33</vt:lpstr>
      <vt:lpstr>Slide 34</vt:lpstr>
    </vt:vector>
  </TitlesOfParts>
  <Company>East Stroudsburg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Natural Gas Fracking</dc:title>
  <dc:creator>STEPHANIE J KONNICK</dc:creator>
  <cp:lastModifiedBy>Olivia Carducci</cp:lastModifiedBy>
  <cp:revision>57</cp:revision>
  <cp:lastPrinted>2011-04-19T16:14:01Z</cp:lastPrinted>
  <dcterms:created xsi:type="dcterms:W3CDTF">2011-04-18T23:55:03Z</dcterms:created>
  <dcterms:modified xsi:type="dcterms:W3CDTF">2012-01-20T16:23:48Z</dcterms:modified>
</cp:coreProperties>
</file>